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2"/>
  </p:notesMasterIdLst>
  <p:sldIdLst>
    <p:sldId id="296" r:id="rId2"/>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87" r:id="rId22"/>
    <p:sldId id="288" r:id="rId23"/>
    <p:sldId id="289" r:id="rId24"/>
    <p:sldId id="290" r:id="rId25"/>
    <p:sldId id="291" r:id="rId26"/>
    <p:sldId id="292" r:id="rId27"/>
    <p:sldId id="293" r:id="rId28"/>
    <p:sldId id="294" r:id="rId29"/>
    <p:sldId id="276" r:id="rId30"/>
    <p:sldId id="277" r:id="rId31"/>
    <p:sldId id="278" r:id="rId32"/>
    <p:sldId id="279" r:id="rId33"/>
    <p:sldId id="280" r:id="rId34"/>
    <p:sldId id="281" r:id="rId35"/>
    <p:sldId id="282" r:id="rId36"/>
    <p:sldId id="283" r:id="rId37"/>
    <p:sldId id="284" r:id="rId38"/>
    <p:sldId id="285" r:id="rId39"/>
    <p:sldId id="295" r:id="rId40"/>
    <p:sldId id="297" r:id="rId41"/>
  </p:sldIdLst>
  <p:sldSz cx="14630400" cy="8229600"/>
  <p:notesSz cx="8229600" cy="14630400"/>
  <p:embeddedFontLst>
    <p:embeddedFont>
      <p:font typeface="Kanit Light" panose="020B0604020202020204" charset="-34"/>
      <p:regular r:id="rId43"/>
    </p:embeddedFont>
    <p:embeddedFont>
      <p:font typeface="Martel Sans"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65" d="100"/>
          <a:sy n="65" d="100"/>
        </p:scale>
        <p:origin x="754" y="62"/>
      </p:cViewPr>
      <p:guideLst/>
    </p:cSldViewPr>
  </p:slideViewPr>
  <p:notesTextViewPr>
    <p:cViewPr>
      <p:scale>
        <a:sx n="1" d="1"/>
        <a:sy n="1" d="1"/>
      </p:scale>
      <p:origin x="0" y="0"/>
    </p:cViewPr>
  </p:notesTextViewPr>
  <p:notesViewPr>
    <p:cSldViewPr snapToGrid="0" snapToObjects="1">
      <p:cViewPr varScale="1">
        <p:scale>
          <a:sx n="37" d="100"/>
          <a:sy n="37" d="100"/>
        </p:scale>
        <p:origin x="361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710" y="656511"/>
            <a:ext cx="7617381" cy="2821781"/>
          </a:xfrm>
          <a:prstGeom prst="rect">
            <a:avLst/>
          </a:prstGeom>
          <a:noFill/>
          <a:ln/>
        </p:spPr>
        <p:txBody>
          <a:bodyPr wrap="square" lIns="0" tIns="0" rIns="0" bIns="0" rtlCol="0" anchor="t"/>
          <a:lstStyle/>
          <a:p>
            <a:pPr marL="0" indent="0">
              <a:lnSpc>
                <a:spcPts val="7400"/>
              </a:lnSpc>
              <a:buNone/>
            </a:pPr>
            <a:r>
              <a:rPr lang="en-US" sz="5900" dirty="0">
                <a:solidFill>
                  <a:srgbClr val="272D45"/>
                </a:solidFill>
                <a:ea typeface="Kanit Light" pitchFamily="34" charset="-122"/>
                <a:cs typeface="Kanit Light" pitchFamily="34" charset="-120"/>
              </a:rPr>
              <a:t>Data Structures and Algorithms: Essential Concepts</a:t>
            </a:r>
            <a:endParaRPr lang="en-US" sz="5900" dirty="0"/>
          </a:p>
        </p:txBody>
      </p:sp>
      <p:sp>
        <p:nvSpPr>
          <p:cNvPr id="4" name="Text 1"/>
          <p:cNvSpPr/>
          <p:nvPr/>
        </p:nvSpPr>
        <p:spPr>
          <a:xfrm>
            <a:off x="6249710" y="3805357"/>
            <a:ext cx="7617381" cy="3140750"/>
          </a:xfrm>
          <a:prstGeom prst="rect">
            <a:avLst/>
          </a:prstGeom>
          <a:noFill/>
          <a:ln/>
        </p:spPr>
        <p:txBody>
          <a:bodyPr wrap="square" lIns="0" tIns="0" rIns="0" bIns="0" rtlCol="0" anchor="t"/>
          <a:lstStyle/>
          <a:p>
            <a:pPr marL="0" indent="0">
              <a:lnSpc>
                <a:spcPts val="2700"/>
              </a:lnSpc>
              <a:buNone/>
            </a:pPr>
            <a:r>
              <a:rPr lang="en-US" sz="1700" dirty="0">
                <a:solidFill>
                  <a:srgbClr val="2C3249"/>
                </a:solidFill>
                <a:ea typeface="Martel Sans" pitchFamily="34" charset="-122"/>
                <a:cs typeface="Martel Sans" pitchFamily="34" charset="-120"/>
              </a:rPr>
              <a:t>In this presentation, we'll explore essential concepts in Data Structures and Algorithms (DSA), focusing on key data structures like Stack and Queue. We'll begin with an overview of DSA and Abstract Data Types (ADTs), then dive into the unique characteristics and applications of Stack and Queue, comparing their methods, advantages, and limitations. We'll also examine two common sorting algorithms—Bubble Sort and Quick Sort—analyzing their efficiencies and use cases. Finally, we'll discuss shortest path algorithms, including Dijkstra's algorithm, and their importance in networked systems.</a:t>
            </a:r>
            <a:endParaRPr lang="en-US" sz="1700" dirty="0"/>
          </a:p>
        </p:txBody>
      </p:sp>
      <p:sp>
        <p:nvSpPr>
          <p:cNvPr id="5" name="Shape 2"/>
          <p:cNvSpPr/>
          <p:nvPr/>
        </p:nvSpPr>
        <p:spPr>
          <a:xfrm>
            <a:off x="6249710" y="7207687"/>
            <a:ext cx="348853" cy="348853"/>
          </a:xfrm>
          <a:prstGeom prst="roundRect">
            <a:avLst>
              <a:gd name="adj" fmla="val 26208992"/>
            </a:avLst>
          </a:prstGeom>
          <a:noFill/>
          <a:ln w="7620">
            <a:solidFill>
              <a:srgbClr val="FFFFFF"/>
            </a:solidFill>
            <a:prstDash val="solid"/>
          </a:ln>
        </p:spPr>
        <p:txBody>
          <a:bodyPr/>
          <a:lstStyle/>
          <a:p>
            <a:endParaRPr lang="en-US"/>
          </a:p>
        </p:txBody>
      </p:sp>
      <p:sp>
        <p:nvSpPr>
          <p:cNvPr id="7" name="Text 3"/>
          <p:cNvSpPr/>
          <p:nvPr/>
        </p:nvSpPr>
        <p:spPr>
          <a:xfrm>
            <a:off x="6707505" y="7191375"/>
            <a:ext cx="2121218" cy="381714"/>
          </a:xfrm>
          <a:prstGeom prst="rect">
            <a:avLst/>
          </a:prstGeom>
          <a:noFill/>
          <a:ln/>
        </p:spPr>
        <p:txBody>
          <a:bodyPr wrap="none" lIns="0" tIns="0" rIns="0" bIns="0" rtlCol="0" anchor="t"/>
          <a:lstStyle/>
          <a:p>
            <a:pPr marL="0" indent="0" algn="l">
              <a:lnSpc>
                <a:spcPts val="3000"/>
              </a:lnSpc>
              <a:buNone/>
            </a:pP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018103"/>
            <a:ext cx="8230076"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Real-life Applications of Stack</a:t>
            </a:r>
            <a:endParaRPr lang="en-US" sz="4850" dirty="0"/>
          </a:p>
        </p:txBody>
      </p:sp>
      <p:pic>
        <p:nvPicPr>
          <p:cNvPr id="3" name="Image 0" descr="preencoded.png"/>
          <p:cNvPicPr>
            <a:picLocks noChangeAspect="1"/>
          </p:cNvPicPr>
          <p:nvPr/>
        </p:nvPicPr>
        <p:blipFill>
          <a:blip r:embed="rId3"/>
          <a:stretch>
            <a:fillRect/>
          </a:stretch>
        </p:blipFill>
        <p:spPr>
          <a:xfrm>
            <a:off x="864037" y="2283381"/>
            <a:ext cx="4053840" cy="2505432"/>
          </a:xfrm>
          <a:prstGeom prst="rect">
            <a:avLst/>
          </a:prstGeom>
        </p:spPr>
      </p:pic>
      <p:sp>
        <p:nvSpPr>
          <p:cNvPr id="4" name="Text 1"/>
          <p:cNvSpPr/>
          <p:nvPr/>
        </p:nvSpPr>
        <p:spPr>
          <a:xfrm>
            <a:off x="864037" y="509742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Browser History</a:t>
            </a:r>
            <a:endParaRPr lang="en-US" sz="2400" dirty="0"/>
          </a:p>
        </p:txBody>
      </p:sp>
      <p:sp>
        <p:nvSpPr>
          <p:cNvPr id="5" name="Text 2"/>
          <p:cNvSpPr/>
          <p:nvPr/>
        </p:nvSpPr>
        <p:spPr>
          <a:xfrm>
            <a:off x="864037" y="5631299"/>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Web browsers use stacks for navigation. The back button pops previous pages from the history stack.</a:t>
            </a:r>
            <a:endParaRPr lang="en-US" sz="1900" dirty="0"/>
          </a:p>
        </p:txBody>
      </p:sp>
      <p:pic>
        <p:nvPicPr>
          <p:cNvPr id="6" name="Image 1" descr="preencoded.png"/>
          <p:cNvPicPr>
            <a:picLocks noChangeAspect="1"/>
          </p:cNvPicPr>
          <p:nvPr/>
        </p:nvPicPr>
        <p:blipFill>
          <a:blip r:embed="rId4"/>
          <a:stretch>
            <a:fillRect/>
          </a:stretch>
        </p:blipFill>
        <p:spPr>
          <a:xfrm>
            <a:off x="5288161" y="2283381"/>
            <a:ext cx="4053959" cy="2505432"/>
          </a:xfrm>
          <a:prstGeom prst="rect">
            <a:avLst/>
          </a:prstGeom>
        </p:spPr>
      </p:pic>
      <p:sp>
        <p:nvSpPr>
          <p:cNvPr id="7" name="Text 3"/>
          <p:cNvSpPr/>
          <p:nvPr/>
        </p:nvSpPr>
        <p:spPr>
          <a:xfrm>
            <a:off x="5288161" y="509742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Undo in Editors</a:t>
            </a:r>
            <a:endParaRPr lang="en-US" sz="2400" dirty="0"/>
          </a:p>
        </p:txBody>
      </p:sp>
      <p:sp>
        <p:nvSpPr>
          <p:cNvPr id="8" name="Text 4"/>
          <p:cNvSpPr/>
          <p:nvPr/>
        </p:nvSpPr>
        <p:spPr>
          <a:xfrm>
            <a:off x="5288161" y="5631299"/>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Text editors implement undo with stacks. Each edit is pushed, allowing users to revert changes.</a:t>
            </a:r>
            <a:endParaRPr lang="en-US" sz="1900" dirty="0"/>
          </a:p>
        </p:txBody>
      </p:sp>
      <p:pic>
        <p:nvPicPr>
          <p:cNvPr id="9" name="Image 2" descr="preencoded.png"/>
          <p:cNvPicPr>
            <a:picLocks noChangeAspect="1"/>
          </p:cNvPicPr>
          <p:nvPr/>
        </p:nvPicPr>
        <p:blipFill>
          <a:blip r:embed="rId5"/>
          <a:stretch>
            <a:fillRect/>
          </a:stretch>
        </p:blipFill>
        <p:spPr>
          <a:xfrm>
            <a:off x="9712404" y="2283381"/>
            <a:ext cx="4053840" cy="2505432"/>
          </a:xfrm>
          <a:prstGeom prst="rect">
            <a:avLst/>
          </a:prstGeom>
        </p:spPr>
      </p:pic>
      <p:sp>
        <p:nvSpPr>
          <p:cNvPr id="10" name="Text 5"/>
          <p:cNvSpPr/>
          <p:nvPr/>
        </p:nvSpPr>
        <p:spPr>
          <a:xfrm>
            <a:off x="9712404" y="509742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Function Calls</a:t>
            </a:r>
            <a:endParaRPr lang="en-US" sz="2400" dirty="0"/>
          </a:p>
        </p:txBody>
      </p:sp>
      <p:sp>
        <p:nvSpPr>
          <p:cNvPr id="11" name="Text 6"/>
          <p:cNvSpPr/>
          <p:nvPr/>
        </p:nvSpPr>
        <p:spPr>
          <a:xfrm>
            <a:off x="9712404" y="5631299"/>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Programming languages use call stacks. They manage function execution and local variable storage.</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7995"/>
          </a:xfrm>
          <a:prstGeom prst="rect">
            <a:avLst/>
          </a:prstGeom>
        </p:spPr>
      </p:pic>
      <p:pic>
        <p:nvPicPr>
          <p:cNvPr id="3" name="Image 1" descr="preencoded.png"/>
          <p:cNvPicPr>
            <a:picLocks noChangeAspect="1"/>
          </p:cNvPicPr>
          <p:nvPr/>
        </p:nvPicPr>
        <p:blipFill>
          <a:blip r:embed="rId4"/>
          <a:stretch>
            <a:fillRect/>
          </a:stretch>
        </p:blipFill>
        <p:spPr>
          <a:xfrm>
            <a:off x="5651778" y="300752"/>
            <a:ext cx="3326844" cy="2406491"/>
          </a:xfrm>
          <a:prstGeom prst="rect">
            <a:avLst/>
          </a:prstGeom>
        </p:spPr>
      </p:pic>
      <p:sp>
        <p:nvSpPr>
          <p:cNvPr id="4" name="Text 0"/>
          <p:cNvSpPr/>
          <p:nvPr/>
        </p:nvSpPr>
        <p:spPr>
          <a:xfrm>
            <a:off x="842248" y="3677126"/>
            <a:ext cx="6016109" cy="751999"/>
          </a:xfrm>
          <a:prstGeom prst="rect">
            <a:avLst/>
          </a:prstGeom>
          <a:noFill/>
          <a:ln/>
        </p:spPr>
        <p:txBody>
          <a:bodyPr wrap="none" lIns="0" tIns="0" rIns="0" bIns="0" rtlCol="0" anchor="t"/>
          <a:lstStyle/>
          <a:p>
            <a:pPr marL="0" indent="0">
              <a:lnSpc>
                <a:spcPts val="5900"/>
              </a:lnSpc>
              <a:buNone/>
            </a:pPr>
            <a:r>
              <a:rPr lang="en-US" sz="4700" dirty="0">
                <a:solidFill>
                  <a:srgbClr val="272D45"/>
                </a:solidFill>
                <a:ea typeface="Kanit Light" pitchFamily="34" charset="-122"/>
                <a:cs typeface="Kanit Light" pitchFamily="34" charset="-120"/>
              </a:rPr>
              <a:t>Limitations of Stack</a:t>
            </a:r>
            <a:endParaRPr lang="en-US" sz="4700" dirty="0"/>
          </a:p>
        </p:txBody>
      </p:sp>
      <p:sp>
        <p:nvSpPr>
          <p:cNvPr id="5" name="Shape 1"/>
          <p:cNvSpPr/>
          <p:nvPr/>
        </p:nvSpPr>
        <p:spPr>
          <a:xfrm>
            <a:off x="842248" y="4790003"/>
            <a:ext cx="12945904" cy="2770346"/>
          </a:xfrm>
          <a:prstGeom prst="roundRect">
            <a:avLst>
              <a:gd name="adj" fmla="val 3648"/>
            </a:avLst>
          </a:prstGeom>
          <a:noFill/>
          <a:ln w="7620">
            <a:solidFill>
              <a:srgbClr val="000000">
                <a:alpha val="8000"/>
              </a:srgbClr>
            </a:solidFill>
            <a:prstDash val="solid"/>
          </a:ln>
        </p:spPr>
        <p:txBody>
          <a:bodyPr/>
          <a:lstStyle/>
          <a:p>
            <a:endParaRPr lang="en-US"/>
          </a:p>
        </p:txBody>
      </p:sp>
      <p:sp>
        <p:nvSpPr>
          <p:cNvPr id="6" name="Shape 2"/>
          <p:cNvSpPr/>
          <p:nvPr/>
        </p:nvSpPr>
        <p:spPr>
          <a:xfrm>
            <a:off x="849868" y="4797623"/>
            <a:ext cx="12930664" cy="688777"/>
          </a:xfrm>
          <a:prstGeom prst="rect">
            <a:avLst/>
          </a:prstGeom>
          <a:solidFill>
            <a:srgbClr val="FFFFFF">
              <a:alpha val="4000"/>
            </a:srgbClr>
          </a:solidFill>
          <a:ln/>
        </p:spPr>
        <p:txBody>
          <a:bodyPr/>
          <a:lstStyle/>
          <a:p>
            <a:endParaRPr lang="en-US"/>
          </a:p>
        </p:txBody>
      </p:sp>
      <p:sp>
        <p:nvSpPr>
          <p:cNvPr id="7" name="Text 3"/>
          <p:cNvSpPr/>
          <p:nvPr/>
        </p:nvSpPr>
        <p:spPr>
          <a:xfrm>
            <a:off x="1090493" y="494954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Limited Access</a:t>
            </a:r>
            <a:endParaRPr lang="en-US" sz="1850" dirty="0"/>
          </a:p>
        </p:txBody>
      </p:sp>
      <p:sp>
        <p:nvSpPr>
          <p:cNvPr id="8" name="Text 4"/>
          <p:cNvSpPr/>
          <p:nvPr/>
        </p:nvSpPr>
        <p:spPr>
          <a:xfrm>
            <a:off x="7559635" y="494954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Only the top element is directly accessible</a:t>
            </a:r>
            <a:endParaRPr lang="en-US" sz="1850" dirty="0"/>
          </a:p>
        </p:txBody>
      </p:sp>
      <p:sp>
        <p:nvSpPr>
          <p:cNvPr id="9" name="Shape 5"/>
          <p:cNvSpPr/>
          <p:nvPr/>
        </p:nvSpPr>
        <p:spPr>
          <a:xfrm>
            <a:off x="849868" y="5486400"/>
            <a:ext cx="12930664" cy="688777"/>
          </a:xfrm>
          <a:prstGeom prst="rect">
            <a:avLst/>
          </a:prstGeom>
          <a:solidFill>
            <a:srgbClr val="000000">
              <a:alpha val="4000"/>
            </a:srgbClr>
          </a:solidFill>
          <a:ln/>
        </p:spPr>
        <p:txBody>
          <a:bodyPr/>
          <a:lstStyle/>
          <a:p>
            <a:endParaRPr lang="en-US"/>
          </a:p>
        </p:txBody>
      </p:sp>
      <p:sp>
        <p:nvSpPr>
          <p:cNvPr id="10" name="Text 6"/>
          <p:cNvSpPr/>
          <p:nvPr/>
        </p:nvSpPr>
        <p:spPr>
          <a:xfrm>
            <a:off x="1090493" y="5638324"/>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Fixed Size</a:t>
            </a:r>
            <a:endParaRPr lang="en-US" sz="1850" dirty="0"/>
          </a:p>
        </p:txBody>
      </p:sp>
      <p:sp>
        <p:nvSpPr>
          <p:cNvPr id="11" name="Text 7"/>
          <p:cNvSpPr/>
          <p:nvPr/>
        </p:nvSpPr>
        <p:spPr>
          <a:xfrm>
            <a:off x="7559635" y="5638324"/>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Some implementations have a maximum capacity</a:t>
            </a:r>
            <a:endParaRPr lang="en-US" sz="1850" dirty="0"/>
          </a:p>
        </p:txBody>
      </p:sp>
      <p:sp>
        <p:nvSpPr>
          <p:cNvPr id="12" name="Shape 8"/>
          <p:cNvSpPr/>
          <p:nvPr/>
        </p:nvSpPr>
        <p:spPr>
          <a:xfrm>
            <a:off x="849868" y="6175177"/>
            <a:ext cx="12930664" cy="688777"/>
          </a:xfrm>
          <a:prstGeom prst="rect">
            <a:avLst/>
          </a:prstGeom>
          <a:solidFill>
            <a:srgbClr val="FFFFFF">
              <a:alpha val="4000"/>
            </a:srgbClr>
          </a:solidFill>
          <a:ln/>
        </p:spPr>
        <p:txBody>
          <a:bodyPr/>
          <a:lstStyle/>
          <a:p>
            <a:endParaRPr lang="en-US"/>
          </a:p>
        </p:txBody>
      </p:sp>
      <p:sp>
        <p:nvSpPr>
          <p:cNvPr id="13" name="Text 9"/>
          <p:cNvSpPr/>
          <p:nvPr/>
        </p:nvSpPr>
        <p:spPr>
          <a:xfrm>
            <a:off x="1090493" y="6327100"/>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Overflow Risk</a:t>
            </a:r>
            <a:endParaRPr lang="en-US" sz="1850" dirty="0"/>
          </a:p>
        </p:txBody>
      </p:sp>
      <p:sp>
        <p:nvSpPr>
          <p:cNvPr id="14" name="Text 10"/>
          <p:cNvSpPr/>
          <p:nvPr/>
        </p:nvSpPr>
        <p:spPr>
          <a:xfrm>
            <a:off x="7559635" y="6327100"/>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Pushing beyond capacity can cause stack overflow</a:t>
            </a:r>
            <a:endParaRPr lang="en-US" sz="1850" dirty="0"/>
          </a:p>
        </p:txBody>
      </p:sp>
      <p:sp>
        <p:nvSpPr>
          <p:cNvPr id="15" name="Shape 11"/>
          <p:cNvSpPr/>
          <p:nvPr/>
        </p:nvSpPr>
        <p:spPr>
          <a:xfrm>
            <a:off x="849868" y="6863953"/>
            <a:ext cx="12930664" cy="688777"/>
          </a:xfrm>
          <a:prstGeom prst="rect">
            <a:avLst/>
          </a:prstGeom>
          <a:solidFill>
            <a:srgbClr val="000000">
              <a:alpha val="4000"/>
            </a:srgbClr>
          </a:solidFill>
          <a:ln/>
        </p:spPr>
        <p:txBody>
          <a:bodyPr/>
          <a:lstStyle/>
          <a:p>
            <a:endParaRPr lang="en-US"/>
          </a:p>
        </p:txBody>
      </p:sp>
      <p:sp>
        <p:nvSpPr>
          <p:cNvPr id="16" name="Text 12"/>
          <p:cNvSpPr/>
          <p:nvPr/>
        </p:nvSpPr>
        <p:spPr>
          <a:xfrm>
            <a:off x="1090493" y="701587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Underflow Risk</a:t>
            </a:r>
            <a:endParaRPr lang="en-US" sz="1850" dirty="0"/>
          </a:p>
        </p:txBody>
      </p:sp>
      <p:sp>
        <p:nvSpPr>
          <p:cNvPr id="17" name="Text 13"/>
          <p:cNvSpPr/>
          <p:nvPr/>
        </p:nvSpPr>
        <p:spPr>
          <a:xfrm>
            <a:off x="7559635" y="701587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2C3249"/>
                </a:solidFill>
                <a:ea typeface="Martel Sans" pitchFamily="34" charset="-122"/>
                <a:cs typeface="Martel Sans" pitchFamily="34" charset="-120"/>
              </a:rPr>
              <a:t>Popping from an empty stack can cause errors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729" y="2522220"/>
            <a:ext cx="4868942" cy="3185160"/>
          </a:xfrm>
          <a:prstGeom prst="rect">
            <a:avLst/>
          </a:prstGeom>
        </p:spPr>
      </p:pic>
      <p:sp>
        <p:nvSpPr>
          <p:cNvPr id="4" name="Text 0"/>
          <p:cNvSpPr/>
          <p:nvPr/>
        </p:nvSpPr>
        <p:spPr>
          <a:xfrm>
            <a:off x="6350437" y="990243"/>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272D45"/>
                </a:solidFill>
                <a:ea typeface="Kanit Light" pitchFamily="34" charset="-122"/>
                <a:cs typeface="Kanit Light" pitchFamily="34" charset="-120"/>
              </a:rPr>
              <a:t>Understanding Queue Data Structure</a:t>
            </a:r>
            <a:endParaRPr lang="en-US" sz="6700" dirty="0"/>
          </a:p>
        </p:txBody>
      </p:sp>
      <p:sp>
        <p:nvSpPr>
          <p:cNvPr id="5" name="Text 1"/>
          <p:cNvSpPr/>
          <p:nvPr/>
        </p:nvSpPr>
        <p:spPr>
          <a:xfrm>
            <a:off x="6350437" y="4554498"/>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Queue is a fundamental data structure in computer science. It follows the First-In-First-Out (FIFO) principle, essential for managing data in various applications. This presentation explores Queue's concepts, functions, and comparisons with Stack.</a:t>
            </a:r>
            <a:endParaRPr lang="en-US" sz="1900" dirty="0"/>
          </a:p>
        </p:txBody>
      </p:sp>
      <p:sp>
        <p:nvSpPr>
          <p:cNvPr id="6" name="Shape 2"/>
          <p:cNvSpPr/>
          <p:nvPr/>
        </p:nvSpPr>
        <p:spPr>
          <a:xfrm>
            <a:off x="6350437" y="6825853"/>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8" name="Text 3"/>
          <p:cNvSpPr/>
          <p:nvPr/>
        </p:nvSpPr>
        <p:spPr>
          <a:xfrm>
            <a:off x="6868716" y="6807398"/>
            <a:ext cx="2401967"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288858"/>
            <a:ext cx="4869180" cy="3651885"/>
          </a:xfrm>
          <a:prstGeom prst="rect">
            <a:avLst/>
          </a:prstGeom>
        </p:spPr>
      </p:pic>
      <p:sp>
        <p:nvSpPr>
          <p:cNvPr id="4" name="Text 0"/>
          <p:cNvSpPr/>
          <p:nvPr/>
        </p:nvSpPr>
        <p:spPr>
          <a:xfrm>
            <a:off x="6350437" y="69711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What is a Queue ADT?</a:t>
            </a:r>
            <a:endParaRPr lang="en-US" sz="4850" dirty="0"/>
          </a:p>
        </p:txBody>
      </p:sp>
      <p:sp>
        <p:nvSpPr>
          <p:cNvPr id="5" name="Shape 1"/>
          <p:cNvSpPr/>
          <p:nvPr/>
        </p:nvSpPr>
        <p:spPr>
          <a:xfrm>
            <a:off x="6350437" y="2116574"/>
            <a:ext cx="555427" cy="555427"/>
          </a:xfrm>
          <a:prstGeom prst="roundRect">
            <a:avLst>
              <a:gd name="adj" fmla="val 18669"/>
            </a:avLst>
          </a:prstGeom>
          <a:solidFill>
            <a:srgbClr val="DFECE9"/>
          </a:solidFill>
          <a:ln w="15240">
            <a:solidFill>
              <a:srgbClr val="C5D2CF"/>
            </a:solidFill>
            <a:prstDash val="solid"/>
          </a:ln>
        </p:spPr>
        <p:txBody>
          <a:bodyPr/>
          <a:lstStyle/>
          <a:p>
            <a:endParaRPr lang="en-US"/>
          </a:p>
        </p:txBody>
      </p:sp>
      <p:sp>
        <p:nvSpPr>
          <p:cNvPr id="6" name="Text 2"/>
          <p:cNvSpPr/>
          <p:nvPr/>
        </p:nvSpPr>
        <p:spPr>
          <a:xfrm>
            <a:off x="6571774" y="2209086"/>
            <a:ext cx="112633" cy="370284"/>
          </a:xfrm>
          <a:prstGeom prst="rect">
            <a:avLst/>
          </a:prstGeom>
          <a:noFill/>
          <a:ln/>
        </p:spPr>
        <p:txBody>
          <a:bodyPr wrap="none" lIns="0" tIns="0" rIns="0" bIns="0" rtlCol="0" anchor="t"/>
          <a:lstStyle/>
          <a:p>
            <a:pPr marL="0" indent="0" algn="ctr">
              <a:lnSpc>
                <a:spcPts val="2900"/>
              </a:lnSpc>
              <a:buNone/>
            </a:pPr>
            <a:r>
              <a:rPr lang="en-US" sz="2900" dirty="0">
                <a:solidFill>
                  <a:srgbClr val="2C3249"/>
                </a:solidFill>
                <a:ea typeface="Kanit Light" pitchFamily="34" charset="-122"/>
                <a:cs typeface="Kanit Light" pitchFamily="34" charset="-120"/>
              </a:rPr>
              <a:t>1</a:t>
            </a:r>
            <a:endParaRPr lang="en-US" sz="2900" dirty="0"/>
          </a:p>
        </p:txBody>
      </p:sp>
      <p:sp>
        <p:nvSpPr>
          <p:cNvPr id="7" name="Text 3"/>
          <p:cNvSpPr/>
          <p:nvPr/>
        </p:nvSpPr>
        <p:spPr>
          <a:xfrm>
            <a:off x="7152680" y="211657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FIFO Principle</a:t>
            </a:r>
            <a:endParaRPr lang="en-US" sz="2400" dirty="0"/>
          </a:p>
        </p:txBody>
      </p:sp>
      <p:sp>
        <p:nvSpPr>
          <p:cNvPr id="8" name="Text 4"/>
          <p:cNvSpPr/>
          <p:nvPr/>
        </p:nvSpPr>
        <p:spPr>
          <a:xfrm>
            <a:off x="7152680" y="265045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Queue follows First-In-First-Out. Elements are added at one end and removed from the other.</a:t>
            </a:r>
            <a:endParaRPr lang="en-US" sz="1900" dirty="0"/>
          </a:p>
        </p:txBody>
      </p:sp>
      <p:sp>
        <p:nvSpPr>
          <p:cNvPr id="9" name="Shape 5"/>
          <p:cNvSpPr/>
          <p:nvPr/>
        </p:nvSpPr>
        <p:spPr>
          <a:xfrm>
            <a:off x="6350437" y="3965019"/>
            <a:ext cx="555427" cy="555427"/>
          </a:xfrm>
          <a:prstGeom prst="roundRect">
            <a:avLst>
              <a:gd name="adj" fmla="val 18669"/>
            </a:avLst>
          </a:prstGeom>
          <a:solidFill>
            <a:srgbClr val="DFECE9"/>
          </a:solidFill>
          <a:ln w="15240">
            <a:solidFill>
              <a:srgbClr val="C5D2CF"/>
            </a:solidFill>
            <a:prstDash val="solid"/>
          </a:ln>
        </p:spPr>
        <p:txBody>
          <a:bodyPr/>
          <a:lstStyle/>
          <a:p>
            <a:endParaRPr lang="en-US"/>
          </a:p>
        </p:txBody>
      </p:sp>
      <p:sp>
        <p:nvSpPr>
          <p:cNvPr id="10" name="Text 6"/>
          <p:cNvSpPr/>
          <p:nvPr/>
        </p:nvSpPr>
        <p:spPr>
          <a:xfrm>
            <a:off x="6534388" y="4057531"/>
            <a:ext cx="187404" cy="370284"/>
          </a:xfrm>
          <a:prstGeom prst="rect">
            <a:avLst/>
          </a:prstGeom>
          <a:noFill/>
          <a:ln/>
        </p:spPr>
        <p:txBody>
          <a:bodyPr wrap="none" lIns="0" tIns="0" rIns="0" bIns="0" rtlCol="0" anchor="t"/>
          <a:lstStyle/>
          <a:p>
            <a:pPr marL="0" indent="0" algn="ctr">
              <a:lnSpc>
                <a:spcPts val="2900"/>
              </a:lnSpc>
              <a:buNone/>
            </a:pPr>
            <a:r>
              <a:rPr lang="en-US" sz="2900" dirty="0">
                <a:solidFill>
                  <a:srgbClr val="2C3249"/>
                </a:solidFill>
                <a:ea typeface="Kanit Light" pitchFamily="34" charset="-122"/>
                <a:cs typeface="Kanit Light" pitchFamily="34" charset="-120"/>
              </a:rPr>
              <a:t>2</a:t>
            </a:r>
            <a:endParaRPr lang="en-US" sz="2900" dirty="0"/>
          </a:p>
        </p:txBody>
      </p:sp>
      <p:sp>
        <p:nvSpPr>
          <p:cNvPr id="11" name="Text 7"/>
          <p:cNvSpPr/>
          <p:nvPr/>
        </p:nvSpPr>
        <p:spPr>
          <a:xfrm>
            <a:off x="7152680" y="396501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Abstract Data Type</a:t>
            </a:r>
            <a:endParaRPr lang="en-US" sz="2400" dirty="0"/>
          </a:p>
        </p:txBody>
      </p:sp>
      <p:sp>
        <p:nvSpPr>
          <p:cNvPr id="12" name="Text 8"/>
          <p:cNvSpPr/>
          <p:nvPr/>
        </p:nvSpPr>
        <p:spPr>
          <a:xfrm>
            <a:off x="7152680" y="4498896"/>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Queue ADT defines behavior without specifying implementation details. It provides a blueprint for queue operations.</a:t>
            </a:r>
            <a:endParaRPr lang="en-US" sz="1900" dirty="0"/>
          </a:p>
        </p:txBody>
      </p:sp>
      <p:sp>
        <p:nvSpPr>
          <p:cNvPr id="13" name="Shape 9"/>
          <p:cNvSpPr/>
          <p:nvPr/>
        </p:nvSpPr>
        <p:spPr>
          <a:xfrm>
            <a:off x="6350437" y="6208514"/>
            <a:ext cx="555427" cy="555427"/>
          </a:xfrm>
          <a:prstGeom prst="roundRect">
            <a:avLst>
              <a:gd name="adj" fmla="val 18669"/>
            </a:avLst>
          </a:prstGeom>
          <a:solidFill>
            <a:srgbClr val="DFECE9"/>
          </a:solidFill>
          <a:ln w="15240">
            <a:solidFill>
              <a:srgbClr val="C5D2CF"/>
            </a:solidFill>
            <a:prstDash val="solid"/>
          </a:ln>
        </p:spPr>
        <p:txBody>
          <a:bodyPr/>
          <a:lstStyle/>
          <a:p>
            <a:endParaRPr lang="en-US"/>
          </a:p>
        </p:txBody>
      </p:sp>
      <p:sp>
        <p:nvSpPr>
          <p:cNvPr id="14" name="Text 10"/>
          <p:cNvSpPr/>
          <p:nvPr/>
        </p:nvSpPr>
        <p:spPr>
          <a:xfrm>
            <a:off x="6532959" y="6301026"/>
            <a:ext cx="190381" cy="370284"/>
          </a:xfrm>
          <a:prstGeom prst="rect">
            <a:avLst/>
          </a:prstGeom>
          <a:noFill/>
          <a:ln/>
        </p:spPr>
        <p:txBody>
          <a:bodyPr wrap="none" lIns="0" tIns="0" rIns="0" bIns="0" rtlCol="0" anchor="t"/>
          <a:lstStyle/>
          <a:p>
            <a:pPr marL="0" indent="0" algn="ctr">
              <a:lnSpc>
                <a:spcPts val="2900"/>
              </a:lnSpc>
              <a:buNone/>
            </a:pPr>
            <a:r>
              <a:rPr lang="en-US" sz="2900" dirty="0">
                <a:solidFill>
                  <a:srgbClr val="2C3249"/>
                </a:solidFill>
                <a:ea typeface="Kanit Light" pitchFamily="34" charset="-122"/>
                <a:cs typeface="Kanit Light" pitchFamily="34" charset="-120"/>
              </a:rPr>
              <a:t>3</a:t>
            </a:r>
            <a:endParaRPr lang="en-US" sz="2900" dirty="0"/>
          </a:p>
        </p:txBody>
      </p:sp>
      <p:sp>
        <p:nvSpPr>
          <p:cNvPr id="15" name="Text 11"/>
          <p:cNvSpPr/>
          <p:nvPr/>
        </p:nvSpPr>
        <p:spPr>
          <a:xfrm>
            <a:off x="7152680" y="620851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Linear Structure</a:t>
            </a:r>
            <a:endParaRPr lang="en-US" sz="2400" dirty="0"/>
          </a:p>
        </p:txBody>
      </p:sp>
      <p:sp>
        <p:nvSpPr>
          <p:cNvPr id="16" name="Text 12"/>
          <p:cNvSpPr/>
          <p:nvPr/>
        </p:nvSpPr>
        <p:spPr>
          <a:xfrm>
            <a:off x="7152680" y="674239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Elements in a queue are arranged in a linear sequence. This ordering is maintained throughout operations.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9627"/>
          </a:xfrm>
          <a:prstGeom prst="rect">
            <a:avLst/>
          </a:prstGeom>
        </p:spPr>
      </p:pic>
      <p:pic>
        <p:nvPicPr>
          <p:cNvPr id="3" name="Image 1" descr="preencoded.png"/>
          <p:cNvPicPr>
            <a:picLocks noChangeAspect="1"/>
          </p:cNvPicPr>
          <p:nvPr/>
        </p:nvPicPr>
        <p:blipFill>
          <a:blip r:embed="rId4"/>
          <a:stretch>
            <a:fillRect/>
          </a:stretch>
        </p:blipFill>
        <p:spPr>
          <a:xfrm>
            <a:off x="5198388" y="272891"/>
            <a:ext cx="4233505" cy="2183844"/>
          </a:xfrm>
          <a:prstGeom prst="rect">
            <a:avLst/>
          </a:prstGeom>
        </p:spPr>
      </p:pic>
      <p:sp>
        <p:nvSpPr>
          <p:cNvPr id="4" name="Text 0"/>
          <p:cNvSpPr/>
          <p:nvPr/>
        </p:nvSpPr>
        <p:spPr>
          <a:xfrm>
            <a:off x="764262" y="3330178"/>
            <a:ext cx="6397109" cy="682347"/>
          </a:xfrm>
          <a:prstGeom prst="rect">
            <a:avLst/>
          </a:prstGeom>
          <a:noFill/>
          <a:ln/>
        </p:spPr>
        <p:txBody>
          <a:bodyPr wrap="none" lIns="0" tIns="0" rIns="0" bIns="0" rtlCol="0" anchor="t"/>
          <a:lstStyle/>
          <a:p>
            <a:pPr marL="0" indent="0">
              <a:lnSpc>
                <a:spcPts val="5350"/>
              </a:lnSpc>
              <a:buNone/>
            </a:pPr>
            <a:r>
              <a:rPr lang="en-US" sz="4250" dirty="0">
                <a:solidFill>
                  <a:srgbClr val="272D45"/>
                </a:solidFill>
                <a:ea typeface="Kanit Light" pitchFamily="34" charset="-122"/>
                <a:cs typeface="Kanit Light" pitchFamily="34" charset="-120"/>
              </a:rPr>
              <a:t>Main Functions of a Queue</a:t>
            </a:r>
            <a:endParaRPr lang="en-US" sz="4250" dirty="0"/>
          </a:p>
        </p:txBody>
      </p:sp>
      <p:pic>
        <p:nvPicPr>
          <p:cNvPr id="5" name="Image 2" descr="preencoded.png"/>
          <p:cNvPicPr>
            <a:picLocks noChangeAspect="1"/>
          </p:cNvPicPr>
          <p:nvPr/>
        </p:nvPicPr>
        <p:blipFill>
          <a:blip r:embed="rId5"/>
          <a:stretch>
            <a:fillRect/>
          </a:stretch>
        </p:blipFill>
        <p:spPr>
          <a:xfrm>
            <a:off x="764262" y="4340066"/>
            <a:ext cx="3275409" cy="873443"/>
          </a:xfrm>
          <a:prstGeom prst="rect">
            <a:avLst/>
          </a:prstGeom>
        </p:spPr>
      </p:pic>
      <p:sp>
        <p:nvSpPr>
          <p:cNvPr id="6" name="Text 1"/>
          <p:cNvSpPr/>
          <p:nvPr/>
        </p:nvSpPr>
        <p:spPr>
          <a:xfrm>
            <a:off x="982623" y="5541050"/>
            <a:ext cx="2729627" cy="341233"/>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ea typeface="Kanit Light" pitchFamily="34" charset="-122"/>
                <a:cs typeface="Kanit Light" pitchFamily="34" charset="-120"/>
              </a:rPr>
              <a:t>Enqueue</a:t>
            </a:r>
            <a:endParaRPr lang="en-US" sz="2100" dirty="0"/>
          </a:p>
        </p:txBody>
      </p:sp>
      <p:sp>
        <p:nvSpPr>
          <p:cNvPr id="7" name="Text 2"/>
          <p:cNvSpPr/>
          <p:nvPr/>
        </p:nvSpPr>
        <p:spPr>
          <a:xfrm>
            <a:off x="982623" y="6013252"/>
            <a:ext cx="2838688" cy="1047988"/>
          </a:xfrm>
          <a:prstGeom prst="rect">
            <a:avLst/>
          </a:prstGeom>
          <a:noFill/>
          <a:ln/>
        </p:spPr>
        <p:txBody>
          <a:bodyPr wrap="square" lIns="0" tIns="0" rIns="0" bIns="0" rtlCol="0" anchor="t"/>
          <a:lstStyle/>
          <a:p>
            <a:pPr marL="0" indent="0" algn="l">
              <a:lnSpc>
                <a:spcPts val="2750"/>
              </a:lnSpc>
              <a:buNone/>
            </a:pPr>
            <a:r>
              <a:rPr lang="en-US" sz="1700" dirty="0">
                <a:solidFill>
                  <a:srgbClr val="2C3249"/>
                </a:solidFill>
                <a:ea typeface="Martel Sans" pitchFamily="34" charset="-122"/>
                <a:cs typeface="Martel Sans" pitchFamily="34" charset="-120"/>
              </a:rPr>
              <a:t>Adds an element to the rear of the queue. It expands the queue's size.</a:t>
            </a:r>
            <a:endParaRPr lang="en-US" sz="1700" dirty="0"/>
          </a:p>
        </p:txBody>
      </p:sp>
      <p:pic>
        <p:nvPicPr>
          <p:cNvPr id="8" name="Image 3" descr="preencoded.png"/>
          <p:cNvPicPr>
            <a:picLocks noChangeAspect="1"/>
          </p:cNvPicPr>
          <p:nvPr/>
        </p:nvPicPr>
        <p:blipFill>
          <a:blip r:embed="rId6"/>
          <a:stretch>
            <a:fillRect/>
          </a:stretch>
        </p:blipFill>
        <p:spPr>
          <a:xfrm>
            <a:off x="4039672" y="4340066"/>
            <a:ext cx="3275528" cy="873443"/>
          </a:xfrm>
          <a:prstGeom prst="rect">
            <a:avLst/>
          </a:prstGeom>
        </p:spPr>
      </p:pic>
      <p:sp>
        <p:nvSpPr>
          <p:cNvPr id="9" name="Text 3"/>
          <p:cNvSpPr/>
          <p:nvPr/>
        </p:nvSpPr>
        <p:spPr>
          <a:xfrm>
            <a:off x="4258032" y="5541050"/>
            <a:ext cx="2729627" cy="341233"/>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ea typeface="Kanit Light" pitchFamily="34" charset="-122"/>
                <a:cs typeface="Kanit Light" pitchFamily="34" charset="-120"/>
              </a:rPr>
              <a:t>Dequeue</a:t>
            </a:r>
            <a:endParaRPr lang="en-US" sz="2100" dirty="0"/>
          </a:p>
        </p:txBody>
      </p:sp>
      <p:sp>
        <p:nvSpPr>
          <p:cNvPr id="10" name="Text 4"/>
          <p:cNvSpPr/>
          <p:nvPr/>
        </p:nvSpPr>
        <p:spPr>
          <a:xfrm>
            <a:off x="4258032" y="6013252"/>
            <a:ext cx="2838807" cy="1047988"/>
          </a:xfrm>
          <a:prstGeom prst="rect">
            <a:avLst/>
          </a:prstGeom>
          <a:noFill/>
          <a:ln/>
        </p:spPr>
        <p:txBody>
          <a:bodyPr wrap="square" lIns="0" tIns="0" rIns="0" bIns="0" rtlCol="0" anchor="t"/>
          <a:lstStyle/>
          <a:p>
            <a:pPr marL="0" indent="0" algn="l">
              <a:lnSpc>
                <a:spcPts val="2750"/>
              </a:lnSpc>
              <a:buNone/>
            </a:pPr>
            <a:r>
              <a:rPr lang="en-US" sz="1700" dirty="0">
                <a:solidFill>
                  <a:srgbClr val="2C3249"/>
                </a:solidFill>
                <a:ea typeface="Martel Sans" pitchFamily="34" charset="-122"/>
                <a:cs typeface="Martel Sans" pitchFamily="34" charset="-120"/>
              </a:rPr>
              <a:t>Removes the front element from the queue. It decreases the queue's size.</a:t>
            </a:r>
            <a:endParaRPr lang="en-US" sz="1700" dirty="0"/>
          </a:p>
        </p:txBody>
      </p:sp>
      <p:pic>
        <p:nvPicPr>
          <p:cNvPr id="11" name="Image 4" descr="preencoded.png"/>
          <p:cNvPicPr>
            <a:picLocks noChangeAspect="1"/>
          </p:cNvPicPr>
          <p:nvPr/>
        </p:nvPicPr>
        <p:blipFill>
          <a:blip r:embed="rId7"/>
          <a:stretch>
            <a:fillRect/>
          </a:stretch>
        </p:blipFill>
        <p:spPr>
          <a:xfrm>
            <a:off x="7315200" y="4340066"/>
            <a:ext cx="3275409" cy="873443"/>
          </a:xfrm>
          <a:prstGeom prst="rect">
            <a:avLst/>
          </a:prstGeom>
        </p:spPr>
      </p:pic>
      <p:sp>
        <p:nvSpPr>
          <p:cNvPr id="12" name="Text 5"/>
          <p:cNvSpPr/>
          <p:nvPr/>
        </p:nvSpPr>
        <p:spPr>
          <a:xfrm>
            <a:off x="7533561" y="5541050"/>
            <a:ext cx="2729627" cy="341233"/>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ea typeface="Kanit Light" pitchFamily="34" charset="-122"/>
                <a:cs typeface="Kanit Light" pitchFamily="34" charset="-120"/>
              </a:rPr>
              <a:t>Front</a:t>
            </a:r>
            <a:endParaRPr lang="en-US" sz="2100" dirty="0"/>
          </a:p>
        </p:txBody>
      </p:sp>
      <p:sp>
        <p:nvSpPr>
          <p:cNvPr id="13" name="Text 6"/>
          <p:cNvSpPr/>
          <p:nvPr/>
        </p:nvSpPr>
        <p:spPr>
          <a:xfrm>
            <a:off x="7533561" y="6013252"/>
            <a:ext cx="2838688" cy="1047988"/>
          </a:xfrm>
          <a:prstGeom prst="rect">
            <a:avLst/>
          </a:prstGeom>
          <a:noFill/>
          <a:ln/>
        </p:spPr>
        <p:txBody>
          <a:bodyPr wrap="square" lIns="0" tIns="0" rIns="0" bIns="0" rtlCol="0" anchor="t"/>
          <a:lstStyle/>
          <a:p>
            <a:pPr marL="0" indent="0" algn="l">
              <a:lnSpc>
                <a:spcPts val="2750"/>
              </a:lnSpc>
              <a:buNone/>
            </a:pPr>
            <a:r>
              <a:rPr lang="en-US" sz="1700" dirty="0">
                <a:solidFill>
                  <a:srgbClr val="2C3249"/>
                </a:solidFill>
                <a:ea typeface="Martel Sans" pitchFamily="34" charset="-122"/>
                <a:cs typeface="Martel Sans" pitchFamily="34" charset="-120"/>
              </a:rPr>
              <a:t>Returns the element at the front without removing it. It's useful for peeking.</a:t>
            </a:r>
            <a:endParaRPr lang="en-US" sz="1700" dirty="0"/>
          </a:p>
        </p:txBody>
      </p:sp>
      <p:pic>
        <p:nvPicPr>
          <p:cNvPr id="14" name="Image 5" descr="preencoded.png"/>
          <p:cNvPicPr>
            <a:picLocks noChangeAspect="1"/>
          </p:cNvPicPr>
          <p:nvPr/>
        </p:nvPicPr>
        <p:blipFill>
          <a:blip r:embed="rId8"/>
          <a:stretch>
            <a:fillRect/>
          </a:stretch>
        </p:blipFill>
        <p:spPr>
          <a:xfrm>
            <a:off x="10590609" y="4340066"/>
            <a:ext cx="3275528" cy="873443"/>
          </a:xfrm>
          <a:prstGeom prst="rect">
            <a:avLst/>
          </a:prstGeom>
        </p:spPr>
      </p:pic>
      <p:sp>
        <p:nvSpPr>
          <p:cNvPr id="15" name="Text 7"/>
          <p:cNvSpPr/>
          <p:nvPr/>
        </p:nvSpPr>
        <p:spPr>
          <a:xfrm>
            <a:off x="10808970" y="5541050"/>
            <a:ext cx="2729627" cy="341233"/>
          </a:xfrm>
          <a:prstGeom prst="rect">
            <a:avLst/>
          </a:prstGeom>
          <a:noFill/>
          <a:ln/>
        </p:spPr>
        <p:txBody>
          <a:bodyPr wrap="none" lIns="0" tIns="0" rIns="0" bIns="0" rtlCol="0" anchor="t"/>
          <a:lstStyle/>
          <a:p>
            <a:pPr marL="0" indent="0" algn="l">
              <a:lnSpc>
                <a:spcPts val="2650"/>
              </a:lnSpc>
              <a:buNone/>
            </a:pPr>
            <a:r>
              <a:rPr lang="en-US" sz="2100" dirty="0">
                <a:solidFill>
                  <a:srgbClr val="2C3249"/>
                </a:solidFill>
                <a:ea typeface="Kanit Light" pitchFamily="34" charset="-122"/>
                <a:cs typeface="Kanit Light" pitchFamily="34" charset="-120"/>
              </a:rPr>
              <a:t>IsEmpty</a:t>
            </a:r>
            <a:endParaRPr lang="en-US" sz="2100" dirty="0"/>
          </a:p>
        </p:txBody>
      </p:sp>
      <p:sp>
        <p:nvSpPr>
          <p:cNvPr id="16" name="Text 8"/>
          <p:cNvSpPr/>
          <p:nvPr/>
        </p:nvSpPr>
        <p:spPr>
          <a:xfrm>
            <a:off x="10808970" y="6013252"/>
            <a:ext cx="2838807" cy="1397318"/>
          </a:xfrm>
          <a:prstGeom prst="rect">
            <a:avLst/>
          </a:prstGeom>
          <a:noFill/>
          <a:ln/>
        </p:spPr>
        <p:txBody>
          <a:bodyPr wrap="square" lIns="0" tIns="0" rIns="0" bIns="0" rtlCol="0" anchor="t"/>
          <a:lstStyle/>
          <a:p>
            <a:pPr marL="0" indent="0" algn="l">
              <a:lnSpc>
                <a:spcPts val="2750"/>
              </a:lnSpc>
              <a:buNone/>
            </a:pPr>
            <a:r>
              <a:rPr lang="en-US" sz="1700" dirty="0">
                <a:solidFill>
                  <a:srgbClr val="2C3249"/>
                </a:solidFill>
                <a:ea typeface="Martel Sans" pitchFamily="34" charset="-122"/>
                <a:cs typeface="Martel Sans" pitchFamily="34" charset="-120"/>
              </a:rPr>
              <a:t>Checks if the queue is empty. It helps prevent dequeue operations on an empty queue.</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65252"/>
          </a:xfrm>
          <a:prstGeom prst="rect">
            <a:avLst/>
          </a:prstGeom>
        </p:spPr>
      </p:pic>
      <p:pic>
        <p:nvPicPr>
          <p:cNvPr id="3" name="Image 1" descr="preencoded.png"/>
          <p:cNvPicPr>
            <a:picLocks noChangeAspect="1"/>
          </p:cNvPicPr>
          <p:nvPr/>
        </p:nvPicPr>
        <p:blipFill>
          <a:blip r:embed="rId4"/>
          <a:stretch>
            <a:fillRect/>
          </a:stretch>
        </p:blipFill>
        <p:spPr>
          <a:xfrm>
            <a:off x="5719524" y="296466"/>
            <a:ext cx="3191351" cy="2372320"/>
          </a:xfrm>
          <a:prstGeom prst="rect">
            <a:avLst/>
          </a:prstGeom>
        </p:spPr>
      </p:pic>
      <p:sp>
        <p:nvSpPr>
          <p:cNvPr id="4" name="Text 0"/>
          <p:cNvSpPr/>
          <p:nvPr/>
        </p:nvSpPr>
        <p:spPr>
          <a:xfrm>
            <a:off x="830223" y="3618428"/>
            <a:ext cx="8843605" cy="741283"/>
          </a:xfrm>
          <a:prstGeom prst="rect">
            <a:avLst/>
          </a:prstGeom>
          <a:noFill/>
          <a:ln/>
        </p:spPr>
        <p:txBody>
          <a:bodyPr wrap="none" lIns="0" tIns="0" rIns="0" bIns="0" rtlCol="0" anchor="t"/>
          <a:lstStyle/>
          <a:p>
            <a:pPr marL="0" indent="0">
              <a:lnSpc>
                <a:spcPts val="5800"/>
              </a:lnSpc>
              <a:buNone/>
            </a:pPr>
            <a:r>
              <a:rPr lang="en-US" sz="4650" dirty="0">
                <a:solidFill>
                  <a:srgbClr val="272D45"/>
                </a:solidFill>
                <a:ea typeface="Kanit Light" pitchFamily="34" charset="-122"/>
                <a:cs typeface="Kanit Light" pitchFamily="34" charset="-120"/>
              </a:rPr>
              <a:t>Real-world Applications of Queue</a:t>
            </a:r>
            <a:endParaRPr lang="en-US" sz="4650" dirty="0"/>
          </a:p>
        </p:txBody>
      </p:sp>
      <p:pic>
        <p:nvPicPr>
          <p:cNvPr id="5" name="Image 2" descr="preencoded.png"/>
          <p:cNvPicPr>
            <a:picLocks noChangeAspect="1"/>
          </p:cNvPicPr>
          <p:nvPr/>
        </p:nvPicPr>
        <p:blipFill>
          <a:blip r:embed="rId5"/>
          <a:stretch>
            <a:fillRect/>
          </a:stretch>
        </p:blipFill>
        <p:spPr>
          <a:xfrm>
            <a:off x="830223" y="4715470"/>
            <a:ext cx="593050" cy="593050"/>
          </a:xfrm>
          <a:prstGeom prst="rect">
            <a:avLst/>
          </a:prstGeom>
        </p:spPr>
      </p:pic>
      <p:sp>
        <p:nvSpPr>
          <p:cNvPr id="6" name="Text 1"/>
          <p:cNvSpPr/>
          <p:nvPr/>
        </p:nvSpPr>
        <p:spPr>
          <a:xfrm>
            <a:off x="830223" y="5545693"/>
            <a:ext cx="2965252" cy="370642"/>
          </a:xfrm>
          <a:prstGeom prst="rect">
            <a:avLst/>
          </a:prstGeom>
          <a:noFill/>
          <a:ln/>
        </p:spPr>
        <p:txBody>
          <a:bodyPr wrap="none" lIns="0" tIns="0" rIns="0" bIns="0" rtlCol="0" anchor="t"/>
          <a:lstStyle/>
          <a:p>
            <a:pPr marL="0" indent="0" algn="l">
              <a:lnSpc>
                <a:spcPts val="2900"/>
              </a:lnSpc>
              <a:buNone/>
            </a:pPr>
            <a:r>
              <a:rPr lang="en-US" sz="2300" dirty="0">
                <a:solidFill>
                  <a:srgbClr val="2C3249"/>
                </a:solidFill>
                <a:ea typeface="Kanit Light" pitchFamily="34" charset="-122"/>
                <a:cs typeface="Kanit Light" pitchFamily="34" charset="-120"/>
              </a:rPr>
              <a:t>Banking Systems</a:t>
            </a:r>
            <a:endParaRPr lang="en-US" sz="2300" dirty="0"/>
          </a:p>
        </p:txBody>
      </p:sp>
      <p:sp>
        <p:nvSpPr>
          <p:cNvPr id="7" name="Text 2"/>
          <p:cNvSpPr/>
          <p:nvPr/>
        </p:nvSpPr>
        <p:spPr>
          <a:xfrm>
            <a:off x="830223" y="6058614"/>
            <a:ext cx="4086106" cy="1138357"/>
          </a:xfrm>
          <a:prstGeom prst="rect">
            <a:avLst/>
          </a:prstGeom>
          <a:noFill/>
          <a:ln/>
        </p:spPr>
        <p:txBody>
          <a:bodyPr wrap="square" lIns="0" tIns="0" rIns="0" bIns="0" rtlCol="0" anchor="t"/>
          <a:lstStyle/>
          <a:p>
            <a:pPr marL="0" indent="0" algn="l">
              <a:lnSpc>
                <a:spcPts val="2950"/>
              </a:lnSpc>
              <a:buNone/>
            </a:pPr>
            <a:r>
              <a:rPr lang="en-US" sz="1850" dirty="0">
                <a:solidFill>
                  <a:srgbClr val="2C3249"/>
                </a:solidFill>
                <a:ea typeface="Martel Sans" pitchFamily="34" charset="-122"/>
                <a:cs typeface="Martel Sans" pitchFamily="34" charset="-120"/>
              </a:rPr>
              <a:t>Manages customer service order in banks. Ensures fair and efficient customer handling.</a:t>
            </a:r>
            <a:endParaRPr lang="en-US" sz="1850" dirty="0"/>
          </a:p>
        </p:txBody>
      </p:sp>
      <p:pic>
        <p:nvPicPr>
          <p:cNvPr id="8" name="Image 3" descr="preencoded.png"/>
          <p:cNvPicPr>
            <a:picLocks noChangeAspect="1"/>
          </p:cNvPicPr>
          <p:nvPr/>
        </p:nvPicPr>
        <p:blipFill>
          <a:blip r:embed="rId6"/>
          <a:stretch>
            <a:fillRect/>
          </a:stretch>
        </p:blipFill>
        <p:spPr>
          <a:xfrm>
            <a:off x="5272088" y="4715470"/>
            <a:ext cx="593050" cy="593050"/>
          </a:xfrm>
          <a:prstGeom prst="rect">
            <a:avLst/>
          </a:prstGeom>
        </p:spPr>
      </p:pic>
      <p:sp>
        <p:nvSpPr>
          <p:cNvPr id="9" name="Text 3"/>
          <p:cNvSpPr/>
          <p:nvPr/>
        </p:nvSpPr>
        <p:spPr>
          <a:xfrm>
            <a:off x="5272088" y="5545693"/>
            <a:ext cx="2965252" cy="370642"/>
          </a:xfrm>
          <a:prstGeom prst="rect">
            <a:avLst/>
          </a:prstGeom>
          <a:noFill/>
          <a:ln/>
        </p:spPr>
        <p:txBody>
          <a:bodyPr wrap="none" lIns="0" tIns="0" rIns="0" bIns="0" rtlCol="0" anchor="t"/>
          <a:lstStyle/>
          <a:p>
            <a:pPr marL="0" indent="0" algn="l">
              <a:lnSpc>
                <a:spcPts val="2900"/>
              </a:lnSpc>
              <a:buNone/>
            </a:pPr>
            <a:r>
              <a:rPr lang="en-US" sz="2300" dirty="0">
                <a:solidFill>
                  <a:srgbClr val="2C3249"/>
                </a:solidFill>
                <a:ea typeface="Kanit Light" pitchFamily="34" charset="-122"/>
                <a:cs typeface="Kanit Light" pitchFamily="34" charset="-120"/>
              </a:rPr>
              <a:t>Print Job Spooling</a:t>
            </a:r>
            <a:endParaRPr lang="en-US" sz="2300" dirty="0"/>
          </a:p>
        </p:txBody>
      </p:sp>
      <p:sp>
        <p:nvSpPr>
          <p:cNvPr id="10" name="Text 4"/>
          <p:cNvSpPr/>
          <p:nvPr/>
        </p:nvSpPr>
        <p:spPr>
          <a:xfrm>
            <a:off x="5272088" y="6058614"/>
            <a:ext cx="4086106" cy="1138357"/>
          </a:xfrm>
          <a:prstGeom prst="rect">
            <a:avLst/>
          </a:prstGeom>
          <a:noFill/>
          <a:ln/>
        </p:spPr>
        <p:txBody>
          <a:bodyPr wrap="square" lIns="0" tIns="0" rIns="0" bIns="0" rtlCol="0" anchor="t"/>
          <a:lstStyle/>
          <a:p>
            <a:pPr marL="0" indent="0" algn="l">
              <a:lnSpc>
                <a:spcPts val="2950"/>
              </a:lnSpc>
              <a:buNone/>
            </a:pPr>
            <a:r>
              <a:rPr lang="en-US" sz="1850" dirty="0">
                <a:solidFill>
                  <a:srgbClr val="2C3249"/>
                </a:solidFill>
                <a:ea typeface="Martel Sans" pitchFamily="34" charset="-122"/>
                <a:cs typeface="Martel Sans" pitchFamily="34" charset="-120"/>
              </a:rPr>
              <a:t>Organizes print jobs in order of request. Prevents conflicts in multi-user printing environments.</a:t>
            </a:r>
            <a:endParaRPr lang="en-US" sz="1850" dirty="0"/>
          </a:p>
        </p:txBody>
      </p:sp>
      <p:pic>
        <p:nvPicPr>
          <p:cNvPr id="11" name="Image 4" descr="preencoded.png"/>
          <p:cNvPicPr>
            <a:picLocks noChangeAspect="1"/>
          </p:cNvPicPr>
          <p:nvPr/>
        </p:nvPicPr>
        <p:blipFill>
          <a:blip r:embed="rId7"/>
          <a:stretch>
            <a:fillRect/>
          </a:stretch>
        </p:blipFill>
        <p:spPr>
          <a:xfrm>
            <a:off x="9713952" y="4715470"/>
            <a:ext cx="593050" cy="593050"/>
          </a:xfrm>
          <a:prstGeom prst="rect">
            <a:avLst/>
          </a:prstGeom>
        </p:spPr>
      </p:pic>
      <p:sp>
        <p:nvSpPr>
          <p:cNvPr id="12" name="Text 5"/>
          <p:cNvSpPr/>
          <p:nvPr/>
        </p:nvSpPr>
        <p:spPr>
          <a:xfrm>
            <a:off x="9713952" y="5545693"/>
            <a:ext cx="2965252" cy="370642"/>
          </a:xfrm>
          <a:prstGeom prst="rect">
            <a:avLst/>
          </a:prstGeom>
          <a:noFill/>
          <a:ln/>
        </p:spPr>
        <p:txBody>
          <a:bodyPr wrap="none" lIns="0" tIns="0" rIns="0" bIns="0" rtlCol="0" anchor="t"/>
          <a:lstStyle/>
          <a:p>
            <a:pPr marL="0" indent="0" algn="l">
              <a:lnSpc>
                <a:spcPts val="2900"/>
              </a:lnSpc>
              <a:buNone/>
            </a:pPr>
            <a:r>
              <a:rPr lang="en-US" sz="2300" dirty="0">
                <a:solidFill>
                  <a:srgbClr val="2C3249"/>
                </a:solidFill>
                <a:ea typeface="Kanit Light" pitchFamily="34" charset="-122"/>
                <a:cs typeface="Kanit Light" pitchFamily="34" charset="-120"/>
              </a:rPr>
              <a:t>Traffic Management</a:t>
            </a:r>
            <a:endParaRPr lang="en-US" sz="2300" dirty="0"/>
          </a:p>
        </p:txBody>
      </p:sp>
      <p:sp>
        <p:nvSpPr>
          <p:cNvPr id="13" name="Text 6"/>
          <p:cNvSpPr/>
          <p:nvPr/>
        </p:nvSpPr>
        <p:spPr>
          <a:xfrm>
            <a:off x="9713952" y="6058614"/>
            <a:ext cx="4086225" cy="1517809"/>
          </a:xfrm>
          <a:prstGeom prst="rect">
            <a:avLst/>
          </a:prstGeom>
          <a:noFill/>
          <a:ln/>
        </p:spPr>
        <p:txBody>
          <a:bodyPr wrap="square" lIns="0" tIns="0" rIns="0" bIns="0" rtlCol="0" anchor="t"/>
          <a:lstStyle/>
          <a:p>
            <a:pPr marL="0" indent="0" algn="l">
              <a:lnSpc>
                <a:spcPts val="2950"/>
              </a:lnSpc>
              <a:buNone/>
            </a:pPr>
            <a:r>
              <a:rPr lang="en-US" sz="1850" dirty="0">
                <a:solidFill>
                  <a:srgbClr val="2C3249"/>
                </a:solidFill>
                <a:ea typeface="Martel Sans" pitchFamily="34" charset="-122"/>
                <a:cs typeface="Martel Sans" pitchFamily="34" charset="-120"/>
              </a:rPr>
              <a:t>Controls traffic light systems. Optimizes vehicle flow through intersections based on waiting time.</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03013"/>
            <a:ext cx="8036838"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Queue in Computing Systems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Data Queueing</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Buffers data packets in network routers. Ensures orderly transmission of information across networks.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Task Scheduling</a:t>
            </a:r>
            <a:endParaRPr lang="en-US" sz="2400" dirty="0"/>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Manages process execution in operating systems. Prioritizes tasks based on arrival time and importance.</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Breadth-First Search</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Implements graph traversal algorithms. Explores neighboring nodes in level order for efficient pathfinding.</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1338" y="2283262"/>
            <a:ext cx="5023604" cy="3663077"/>
          </a:xfrm>
          <a:prstGeom prst="rect">
            <a:avLst/>
          </a:prstGeom>
        </p:spPr>
      </p:pic>
      <p:sp>
        <p:nvSpPr>
          <p:cNvPr id="4" name="Text 0"/>
          <p:cNvSpPr/>
          <p:nvPr/>
        </p:nvSpPr>
        <p:spPr>
          <a:xfrm>
            <a:off x="6134219" y="801886"/>
            <a:ext cx="4627245" cy="578287"/>
          </a:xfrm>
          <a:prstGeom prst="rect">
            <a:avLst/>
          </a:prstGeom>
          <a:noFill/>
          <a:ln/>
        </p:spPr>
        <p:txBody>
          <a:bodyPr wrap="none" lIns="0" tIns="0" rIns="0" bIns="0" rtlCol="0" anchor="t"/>
          <a:lstStyle/>
          <a:p>
            <a:pPr marL="0" indent="0">
              <a:lnSpc>
                <a:spcPts val="4550"/>
              </a:lnSpc>
              <a:buNone/>
            </a:pPr>
            <a:r>
              <a:rPr lang="en-US" sz="3600" dirty="0">
                <a:solidFill>
                  <a:srgbClr val="272D45"/>
                </a:solidFill>
                <a:ea typeface="Kanit Light" pitchFamily="34" charset="-122"/>
                <a:cs typeface="Kanit Light" pitchFamily="34" charset="-120"/>
              </a:rPr>
              <a:t>Limitations of Queue</a:t>
            </a:r>
            <a:endParaRPr lang="en-US" sz="3600" dirty="0"/>
          </a:p>
        </p:txBody>
      </p:sp>
      <p:sp>
        <p:nvSpPr>
          <p:cNvPr id="5" name="Shape 1"/>
          <p:cNvSpPr/>
          <p:nvPr/>
        </p:nvSpPr>
        <p:spPr>
          <a:xfrm>
            <a:off x="6134219" y="1657707"/>
            <a:ext cx="7848362" cy="1377791"/>
          </a:xfrm>
          <a:prstGeom prst="roundRect">
            <a:avLst>
              <a:gd name="adj" fmla="val 5642"/>
            </a:avLst>
          </a:prstGeom>
          <a:solidFill>
            <a:srgbClr val="DFECE9"/>
          </a:solidFill>
          <a:ln w="7620">
            <a:solidFill>
              <a:srgbClr val="C5D2CF"/>
            </a:solidFill>
            <a:prstDash val="solid"/>
          </a:ln>
        </p:spPr>
        <p:txBody>
          <a:bodyPr/>
          <a:lstStyle/>
          <a:p>
            <a:endParaRPr lang="en-US"/>
          </a:p>
        </p:txBody>
      </p:sp>
      <p:sp>
        <p:nvSpPr>
          <p:cNvPr id="6" name="Text 2"/>
          <p:cNvSpPr/>
          <p:nvPr/>
        </p:nvSpPr>
        <p:spPr>
          <a:xfrm>
            <a:off x="6326862" y="1850350"/>
            <a:ext cx="2313623" cy="289084"/>
          </a:xfrm>
          <a:prstGeom prst="rect">
            <a:avLst/>
          </a:prstGeom>
          <a:noFill/>
          <a:ln/>
        </p:spPr>
        <p:txBody>
          <a:bodyPr wrap="none" lIns="0" tIns="0" rIns="0" bIns="0" rtlCol="0" anchor="t"/>
          <a:lstStyle/>
          <a:p>
            <a:pPr marL="0" indent="0">
              <a:lnSpc>
                <a:spcPts val="2250"/>
              </a:lnSpc>
              <a:buNone/>
            </a:pPr>
            <a:r>
              <a:rPr lang="en-US" sz="1800" dirty="0">
                <a:solidFill>
                  <a:srgbClr val="2C3249"/>
                </a:solidFill>
                <a:ea typeface="Kanit Light" pitchFamily="34" charset="-122"/>
                <a:cs typeface="Kanit Light" pitchFamily="34" charset="-120"/>
              </a:rPr>
              <a:t>Fixed Size</a:t>
            </a:r>
            <a:endParaRPr lang="en-US" sz="1800" dirty="0"/>
          </a:p>
        </p:txBody>
      </p:sp>
      <p:sp>
        <p:nvSpPr>
          <p:cNvPr id="7" name="Text 3"/>
          <p:cNvSpPr/>
          <p:nvPr/>
        </p:nvSpPr>
        <p:spPr>
          <a:xfrm>
            <a:off x="6326862" y="2250400"/>
            <a:ext cx="7463076" cy="592455"/>
          </a:xfrm>
          <a:prstGeom prst="rect">
            <a:avLst/>
          </a:prstGeom>
          <a:noFill/>
          <a:ln/>
        </p:spPr>
        <p:txBody>
          <a:bodyPr wrap="square" lIns="0" tIns="0" rIns="0" bIns="0" rtlCol="0" anchor="t"/>
          <a:lstStyle/>
          <a:p>
            <a:pPr marL="0" indent="0">
              <a:lnSpc>
                <a:spcPts val="2300"/>
              </a:lnSpc>
              <a:buNone/>
            </a:pPr>
            <a:r>
              <a:rPr lang="en-US" sz="1450" dirty="0">
                <a:solidFill>
                  <a:srgbClr val="2C3249"/>
                </a:solidFill>
                <a:ea typeface="Martel Sans" pitchFamily="34" charset="-122"/>
                <a:cs typeface="Martel Sans" pitchFamily="34" charset="-120"/>
              </a:rPr>
              <a:t>Array-based implementations have a maximum capacity. This can lead to queue overflow in high-demand scenarios.</a:t>
            </a:r>
            <a:endParaRPr lang="en-US" sz="1450" dirty="0"/>
          </a:p>
        </p:txBody>
      </p:sp>
      <p:sp>
        <p:nvSpPr>
          <p:cNvPr id="8" name="Shape 4"/>
          <p:cNvSpPr/>
          <p:nvPr/>
        </p:nvSpPr>
        <p:spPr>
          <a:xfrm>
            <a:off x="6134219" y="3220522"/>
            <a:ext cx="7848362" cy="1081564"/>
          </a:xfrm>
          <a:prstGeom prst="roundRect">
            <a:avLst>
              <a:gd name="adj" fmla="val 7188"/>
            </a:avLst>
          </a:prstGeom>
          <a:solidFill>
            <a:srgbClr val="DFECE9"/>
          </a:solidFill>
          <a:ln w="7620">
            <a:solidFill>
              <a:srgbClr val="C5D2CF"/>
            </a:solidFill>
            <a:prstDash val="solid"/>
          </a:ln>
        </p:spPr>
        <p:txBody>
          <a:bodyPr/>
          <a:lstStyle/>
          <a:p>
            <a:endParaRPr lang="en-US"/>
          </a:p>
        </p:txBody>
      </p:sp>
      <p:sp>
        <p:nvSpPr>
          <p:cNvPr id="9" name="Text 5"/>
          <p:cNvSpPr/>
          <p:nvPr/>
        </p:nvSpPr>
        <p:spPr>
          <a:xfrm>
            <a:off x="6326862" y="3413165"/>
            <a:ext cx="2313623" cy="289084"/>
          </a:xfrm>
          <a:prstGeom prst="rect">
            <a:avLst/>
          </a:prstGeom>
          <a:noFill/>
          <a:ln/>
        </p:spPr>
        <p:txBody>
          <a:bodyPr wrap="none" lIns="0" tIns="0" rIns="0" bIns="0" rtlCol="0" anchor="t"/>
          <a:lstStyle/>
          <a:p>
            <a:pPr marL="0" indent="0">
              <a:lnSpc>
                <a:spcPts val="2250"/>
              </a:lnSpc>
              <a:buNone/>
            </a:pPr>
            <a:r>
              <a:rPr lang="en-US" sz="1800" dirty="0">
                <a:solidFill>
                  <a:srgbClr val="2C3249"/>
                </a:solidFill>
                <a:ea typeface="Kanit Light" pitchFamily="34" charset="-122"/>
                <a:cs typeface="Kanit Light" pitchFamily="34" charset="-120"/>
              </a:rPr>
              <a:t>No Random Access</a:t>
            </a:r>
            <a:endParaRPr lang="en-US" sz="1800" dirty="0"/>
          </a:p>
        </p:txBody>
      </p:sp>
      <p:sp>
        <p:nvSpPr>
          <p:cNvPr id="10" name="Text 6"/>
          <p:cNvSpPr/>
          <p:nvPr/>
        </p:nvSpPr>
        <p:spPr>
          <a:xfrm>
            <a:off x="6326862" y="3813215"/>
            <a:ext cx="7463076" cy="296228"/>
          </a:xfrm>
          <a:prstGeom prst="rect">
            <a:avLst/>
          </a:prstGeom>
          <a:noFill/>
          <a:ln/>
        </p:spPr>
        <p:txBody>
          <a:bodyPr wrap="none" lIns="0" tIns="0" rIns="0" bIns="0" rtlCol="0" anchor="t"/>
          <a:lstStyle/>
          <a:p>
            <a:pPr marL="0" indent="0">
              <a:lnSpc>
                <a:spcPts val="2300"/>
              </a:lnSpc>
              <a:buNone/>
            </a:pPr>
            <a:r>
              <a:rPr lang="en-US" sz="1450" dirty="0">
                <a:solidFill>
                  <a:srgbClr val="2C3249"/>
                </a:solidFill>
                <a:ea typeface="Martel Sans" pitchFamily="34" charset="-122"/>
                <a:cs typeface="Martel Sans" pitchFamily="34" charset="-120"/>
              </a:rPr>
              <a:t>Elements can only be accessed from the front. This limits flexibility in data retrieval.</a:t>
            </a:r>
            <a:endParaRPr lang="en-US" sz="1450" dirty="0"/>
          </a:p>
        </p:txBody>
      </p:sp>
      <p:sp>
        <p:nvSpPr>
          <p:cNvPr id="11" name="Shape 7"/>
          <p:cNvSpPr/>
          <p:nvPr/>
        </p:nvSpPr>
        <p:spPr>
          <a:xfrm>
            <a:off x="6134219" y="4487108"/>
            <a:ext cx="7848362" cy="1377791"/>
          </a:xfrm>
          <a:prstGeom prst="roundRect">
            <a:avLst>
              <a:gd name="adj" fmla="val 5642"/>
            </a:avLst>
          </a:prstGeom>
          <a:solidFill>
            <a:srgbClr val="DFECE9"/>
          </a:solidFill>
          <a:ln w="7620">
            <a:solidFill>
              <a:srgbClr val="C5D2CF"/>
            </a:solidFill>
            <a:prstDash val="solid"/>
          </a:ln>
        </p:spPr>
        <p:txBody>
          <a:bodyPr/>
          <a:lstStyle/>
          <a:p>
            <a:endParaRPr lang="en-US"/>
          </a:p>
        </p:txBody>
      </p:sp>
      <p:sp>
        <p:nvSpPr>
          <p:cNvPr id="12" name="Text 8"/>
          <p:cNvSpPr/>
          <p:nvPr/>
        </p:nvSpPr>
        <p:spPr>
          <a:xfrm>
            <a:off x="6326862" y="4679752"/>
            <a:ext cx="2313623" cy="289084"/>
          </a:xfrm>
          <a:prstGeom prst="rect">
            <a:avLst/>
          </a:prstGeom>
          <a:noFill/>
          <a:ln/>
        </p:spPr>
        <p:txBody>
          <a:bodyPr wrap="none" lIns="0" tIns="0" rIns="0" bIns="0" rtlCol="0" anchor="t"/>
          <a:lstStyle/>
          <a:p>
            <a:pPr marL="0" indent="0">
              <a:lnSpc>
                <a:spcPts val="2250"/>
              </a:lnSpc>
              <a:buNone/>
            </a:pPr>
            <a:r>
              <a:rPr lang="en-US" sz="1800" dirty="0">
                <a:solidFill>
                  <a:srgbClr val="2C3249"/>
                </a:solidFill>
                <a:ea typeface="Kanit Light" pitchFamily="34" charset="-122"/>
                <a:cs typeface="Kanit Light" pitchFamily="34" charset="-120"/>
              </a:rPr>
              <a:t>Memory Overhead</a:t>
            </a:r>
            <a:endParaRPr lang="en-US" sz="1800" dirty="0"/>
          </a:p>
        </p:txBody>
      </p:sp>
      <p:sp>
        <p:nvSpPr>
          <p:cNvPr id="13" name="Text 9"/>
          <p:cNvSpPr/>
          <p:nvPr/>
        </p:nvSpPr>
        <p:spPr>
          <a:xfrm>
            <a:off x="6326862" y="5079802"/>
            <a:ext cx="7463076" cy="592455"/>
          </a:xfrm>
          <a:prstGeom prst="rect">
            <a:avLst/>
          </a:prstGeom>
          <a:noFill/>
          <a:ln/>
        </p:spPr>
        <p:txBody>
          <a:bodyPr wrap="square" lIns="0" tIns="0" rIns="0" bIns="0" rtlCol="0" anchor="t"/>
          <a:lstStyle/>
          <a:p>
            <a:pPr marL="0" indent="0">
              <a:lnSpc>
                <a:spcPts val="2300"/>
              </a:lnSpc>
              <a:buNone/>
            </a:pPr>
            <a:r>
              <a:rPr lang="en-US" sz="1450" dirty="0">
                <a:solidFill>
                  <a:srgbClr val="2C3249"/>
                </a:solidFill>
                <a:ea typeface="Martel Sans" pitchFamily="34" charset="-122"/>
                <a:cs typeface="Martel Sans" pitchFamily="34" charset="-120"/>
              </a:rPr>
              <a:t>Linked list implementations require additional memory for node pointers. This can be inefficient for large datasets.</a:t>
            </a:r>
            <a:endParaRPr lang="en-US" sz="1450" dirty="0"/>
          </a:p>
        </p:txBody>
      </p:sp>
      <p:sp>
        <p:nvSpPr>
          <p:cNvPr id="14" name="Shape 10"/>
          <p:cNvSpPr/>
          <p:nvPr/>
        </p:nvSpPr>
        <p:spPr>
          <a:xfrm>
            <a:off x="6134219" y="6049923"/>
            <a:ext cx="7848362" cy="1377791"/>
          </a:xfrm>
          <a:prstGeom prst="roundRect">
            <a:avLst>
              <a:gd name="adj" fmla="val 5642"/>
            </a:avLst>
          </a:prstGeom>
          <a:solidFill>
            <a:srgbClr val="DFECE9"/>
          </a:solidFill>
          <a:ln w="7620">
            <a:solidFill>
              <a:srgbClr val="C5D2CF"/>
            </a:solidFill>
            <a:prstDash val="solid"/>
          </a:ln>
        </p:spPr>
        <p:txBody>
          <a:bodyPr/>
          <a:lstStyle/>
          <a:p>
            <a:endParaRPr lang="en-US"/>
          </a:p>
        </p:txBody>
      </p:sp>
      <p:sp>
        <p:nvSpPr>
          <p:cNvPr id="15" name="Text 11"/>
          <p:cNvSpPr/>
          <p:nvPr/>
        </p:nvSpPr>
        <p:spPr>
          <a:xfrm>
            <a:off x="6326862" y="6242566"/>
            <a:ext cx="2313623" cy="289084"/>
          </a:xfrm>
          <a:prstGeom prst="rect">
            <a:avLst/>
          </a:prstGeom>
          <a:noFill/>
          <a:ln/>
        </p:spPr>
        <p:txBody>
          <a:bodyPr wrap="none" lIns="0" tIns="0" rIns="0" bIns="0" rtlCol="0" anchor="t"/>
          <a:lstStyle/>
          <a:p>
            <a:pPr marL="0" indent="0">
              <a:lnSpc>
                <a:spcPts val="2250"/>
              </a:lnSpc>
              <a:buNone/>
            </a:pPr>
            <a:r>
              <a:rPr lang="en-US" sz="1800" dirty="0">
                <a:solidFill>
                  <a:srgbClr val="2C3249"/>
                </a:solidFill>
                <a:ea typeface="Kanit Light" pitchFamily="34" charset="-122"/>
                <a:cs typeface="Kanit Light" pitchFamily="34" charset="-120"/>
              </a:rPr>
              <a:t>Dequeue Complexity</a:t>
            </a:r>
            <a:endParaRPr lang="en-US" sz="1800" dirty="0"/>
          </a:p>
        </p:txBody>
      </p:sp>
      <p:sp>
        <p:nvSpPr>
          <p:cNvPr id="16" name="Text 12"/>
          <p:cNvSpPr/>
          <p:nvPr/>
        </p:nvSpPr>
        <p:spPr>
          <a:xfrm>
            <a:off x="6326862" y="6642616"/>
            <a:ext cx="7463076" cy="592455"/>
          </a:xfrm>
          <a:prstGeom prst="rect">
            <a:avLst/>
          </a:prstGeom>
          <a:noFill/>
          <a:ln/>
        </p:spPr>
        <p:txBody>
          <a:bodyPr wrap="square" lIns="0" tIns="0" rIns="0" bIns="0" rtlCol="0" anchor="t"/>
          <a:lstStyle/>
          <a:p>
            <a:pPr marL="0" indent="0">
              <a:lnSpc>
                <a:spcPts val="2300"/>
              </a:lnSpc>
              <a:buNone/>
            </a:pPr>
            <a:r>
              <a:rPr lang="en-US" sz="1450" dirty="0">
                <a:solidFill>
                  <a:srgbClr val="2C3249"/>
                </a:solidFill>
                <a:ea typeface="Martel Sans" pitchFamily="34" charset="-122"/>
                <a:cs typeface="Martel Sans" pitchFamily="34" charset="-120"/>
              </a:rPr>
              <a:t>Removing elements from the front can be slow in certain implementations. This may impact performance in time-critical applications.</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539246"/>
            <a:ext cx="4869061" cy="3151108"/>
          </a:xfrm>
          <a:prstGeom prst="rect">
            <a:avLst/>
          </a:prstGeom>
        </p:spPr>
      </p:pic>
      <p:sp>
        <p:nvSpPr>
          <p:cNvPr id="4" name="Text 0"/>
          <p:cNvSpPr/>
          <p:nvPr/>
        </p:nvSpPr>
        <p:spPr>
          <a:xfrm>
            <a:off x="6350437" y="1376601"/>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Comparison of Stack and Queue Operations</a:t>
            </a:r>
            <a:endParaRPr lang="en-US" sz="4850" dirty="0"/>
          </a:p>
        </p:txBody>
      </p:sp>
      <p:sp>
        <p:nvSpPr>
          <p:cNvPr id="5" name="Shape 1"/>
          <p:cNvSpPr/>
          <p:nvPr/>
        </p:nvSpPr>
        <p:spPr>
          <a:xfrm>
            <a:off x="6350437" y="3289935"/>
            <a:ext cx="7415927" cy="3563064"/>
          </a:xfrm>
          <a:prstGeom prst="roundRect">
            <a:avLst>
              <a:gd name="adj" fmla="val 2910"/>
            </a:avLst>
          </a:prstGeom>
          <a:noFill/>
          <a:ln w="15240">
            <a:solidFill>
              <a:srgbClr val="000000">
                <a:alpha val="8000"/>
              </a:srgbClr>
            </a:solidFill>
            <a:prstDash val="solid"/>
          </a:ln>
        </p:spPr>
        <p:txBody>
          <a:bodyPr/>
          <a:lstStyle/>
          <a:p>
            <a:endParaRPr lang="en-US"/>
          </a:p>
        </p:txBody>
      </p:sp>
      <p:sp>
        <p:nvSpPr>
          <p:cNvPr id="6" name="Shape 2"/>
          <p:cNvSpPr/>
          <p:nvPr/>
        </p:nvSpPr>
        <p:spPr>
          <a:xfrm>
            <a:off x="6365677" y="3305175"/>
            <a:ext cx="7384613" cy="706517"/>
          </a:xfrm>
          <a:prstGeom prst="rect">
            <a:avLst/>
          </a:prstGeom>
          <a:solidFill>
            <a:srgbClr val="FFFFFF">
              <a:alpha val="4000"/>
            </a:srgbClr>
          </a:solidFill>
          <a:ln/>
        </p:spPr>
        <p:txBody>
          <a:bodyPr/>
          <a:lstStyle/>
          <a:p>
            <a:endParaRPr lang="en-US"/>
          </a:p>
        </p:txBody>
      </p:sp>
      <p:sp>
        <p:nvSpPr>
          <p:cNvPr id="7" name="Text 3"/>
          <p:cNvSpPr/>
          <p:nvPr/>
        </p:nvSpPr>
        <p:spPr>
          <a:xfrm>
            <a:off x="6613327" y="346090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Aspect</a:t>
            </a:r>
            <a:endParaRPr lang="en-US" sz="1900" dirty="0"/>
          </a:p>
        </p:txBody>
      </p:sp>
      <p:sp>
        <p:nvSpPr>
          <p:cNvPr id="8" name="Text 4"/>
          <p:cNvSpPr/>
          <p:nvPr/>
        </p:nvSpPr>
        <p:spPr>
          <a:xfrm>
            <a:off x="9078397" y="3460909"/>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Stack</a:t>
            </a:r>
            <a:endParaRPr lang="en-US" sz="1900" dirty="0"/>
          </a:p>
        </p:txBody>
      </p:sp>
      <p:sp>
        <p:nvSpPr>
          <p:cNvPr id="9" name="Text 5"/>
          <p:cNvSpPr/>
          <p:nvPr/>
        </p:nvSpPr>
        <p:spPr>
          <a:xfrm>
            <a:off x="11539657" y="346090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Queue</a:t>
            </a:r>
            <a:endParaRPr lang="en-US" sz="1900" dirty="0"/>
          </a:p>
        </p:txBody>
      </p:sp>
      <p:sp>
        <p:nvSpPr>
          <p:cNvPr id="10" name="Shape 6"/>
          <p:cNvSpPr/>
          <p:nvPr/>
        </p:nvSpPr>
        <p:spPr>
          <a:xfrm>
            <a:off x="6365677" y="4011692"/>
            <a:ext cx="7384613" cy="706517"/>
          </a:xfrm>
          <a:prstGeom prst="rect">
            <a:avLst/>
          </a:prstGeom>
          <a:solidFill>
            <a:srgbClr val="000000">
              <a:alpha val="4000"/>
            </a:srgbClr>
          </a:solidFill>
          <a:ln/>
        </p:spPr>
        <p:txBody>
          <a:bodyPr/>
          <a:lstStyle/>
          <a:p>
            <a:endParaRPr lang="en-US"/>
          </a:p>
        </p:txBody>
      </p:sp>
      <p:sp>
        <p:nvSpPr>
          <p:cNvPr id="11" name="Text 7"/>
          <p:cNvSpPr/>
          <p:nvPr/>
        </p:nvSpPr>
        <p:spPr>
          <a:xfrm>
            <a:off x="6613327" y="416742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Insertion</a:t>
            </a:r>
            <a:endParaRPr lang="en-US" sz="1900" dirty="0"/>
          </a:p>
        </p:txBody>
      </p:sp>
      <p:sp>
        <p:nvSpPr>
          <p:cNvPr id="12" name="Text 8"/>
          <p:cNvSpPr/>
          <p:nvPr/>
        </p:nvSpPr>
        <p:spPr>
          <a:xfrm>
            <a:off x="9078397" y="4167426"/>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Push (top)</a:t>
            </a:r>
            <a:endParaRPr lang="en-US" sz="1900" dirty="0"/>
          </a:p>
        </p:txBody>
      </p:sp>
      <p:sp>
        <p:nvSpPr>
          <p:cNvPr id="13" name="Text 9"/>
          <p:cNvSpPr/>
          <p:nvPr/>
        </p:nvSpPr>
        <p:spPr>
          <a:xfrm>
            <a:off x="11539657" y="416742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Enqueue (rear)</a:t>
            </a:r>
            <a:endParaRPr lang="en-US" sz="1900" dirty="0"/>
          </a:p>
        </p:txBody>
      </p:sp>
      <p:sp>
        <p:nvSpPr>
          <p:cNvPr id="14" name="Shape 10"/>
          <p:cNvSpPr/>
          <p:nvPr/>
        </p:nvSpPr>
        <p:spPr>
          <a:xfrm>
            <a:off x="6365677" y="4718209"/>
            <a:ext cx="7384613" cy="706517"/>
          </a:xfrm>
          <a:prstGeom prst="rect">
            <a:avLst/>
          </a:prstGeom>
          <a:solidFill>
            <a:srgbClr val="FFFFFF">
              <a:alpha val="4000"/>
            </a:srgbClr>
          </a:solidFill>
          <a:ln/>
        </p:spPr>
        <p:txBody>
          <a:bodyPr/>
          <a:lstStyle/>
          <a:p>
            <a:endParaRPr lang="en-US"/>
          </a:p>
        </p:txBody>
      </p:sp>
      <p:sp>
        <p:nvSpPr>
          <p:cNvPr id="15" name="Text 11"/>
          <p:cNvSpPr/>
          <p:nvPr/>
        </p:nvSpPr>
        <p:spPr>
          <a:xfrm>
            <a:off x="6613327" y="4873943"/>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Deletion</a:t>
            </a:r>
            <a:endParaRPr lang="en-US" sz="1900" dirty="0"/>
          </a:p>
        </p:txBody>
      </p:sp>
      <p:sp>
        <p:nvSpPr>
          <p:cNvPr id="16" name="Text 12"/>
          <p:cNvSpPr/>
          <p:nvPr/>
        </p:nvSpPr>
        <p:spPr>
          <a:xfrm>
            <a:off x="9078397" y="4873943"/>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Pop (top)</a:t>
            </a:r>
            <a:endParaRPr lang="en-US" sz="1900" dirty="0"/>
          </a:p>
        </p:txBody>
      </p:sp>
      <p:sp>
        <p:nvSpPr>
          <p:cNvPr id="17" name="Text 13"/>
          <p:cNvSpPr/>
          <p:nvPr/>
        </p:nvSpPr>
        <p:spPr>
          <a:xfrm>
            <a:off x="11539657" y="4873943"/>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Dequeue (front)</a:t>
            </a:r>
            <a:endParaRPr lang="en-US" sz="1900" dirty="0"/>
          </a:p>
        </p:txBody>
      </p:sp>
      <p:sp>
        <p:nvSpPr>
          <p:cNvPr id="18" name="Shape 14"/>
          <p:cNvSpPr/>
          <p:nvPr/>
        </p:nvSpPr>
        <p:spPr>
          <a:xfrm>
            <a:off x="6365677" y="5424726"/>
            <a:ext cx="7384613" cy="706517"/>
          </a:xfrm>
          <a:prstGeom prst="rect">
            <a:avLst/>
          </a:prstGeom>
          <a:solidFill>
            <a:srgbClr val="000000">
              <a:alpha val="4000"/>
            </a:srgbClr>
          </a:solidFill>
          <a:ln/>
        </p:spPr>
        <p:txBody>
          <a:bodyPr/>
          <a:lstStyle/>
          <a:p>
            <a:endParaRPr lang="en-US"/>
          </a:p>
        </p:txBody>
      </p:sp>
      <p:sp>
        <p:nvSpPr>
          <p:cNvPr id="19" name="Text 15"/>
          <p:cNvSpPr/>
          <p:nvPr/>
        </p:nvSpPr>
        <p:spPr>
          <a:xfrm>
            <a:off x="6613327" y="558045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Order</a:t>
            </a:r>
            <a:endParaRPr lang="en-US" sz="1900" dirty="0"/>
          </a:p>
        </p:txBody>
      </p:sp>
      <p:sp>
        <p:nvSpPr>
          <p:cNvPr id="20" name="Text 16"/>
          <p:cNvSpPr/>
          <p:nvPr/>
        </p:nvSpPr>
        <p:spPr>
          <a:xfrm>
            <a:off x="9078397" y="5580459"/>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LIFO</a:t>
            </a:r>
            <a:endParaRPr lang="en-US" sz="1900" dirty="0"/>
          </a:p>
        </p:txBody>
      </p:sp>
      <p:sp>
        <p:nvSpPr>
          <p:cNvPr id="21" name="Text 17"/>
          <p:cNvSpPr/>
          <p:nvPr/>
        </p:nvSpPr>
        <p:spPr>
          <a:xfrm>
            <a:off x="11539657" y="5580459"/>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FIFO</a:t>
            </a:r>
            <a:endParaRPr lang="en-US" sz="1900" dirty="0"/>
          </a:p>
        </p:txBody>
      </p:sp>
      <p:sp>
        <p:nvSpPr>
          <p:cNvPr id="22" name="Shape 18"/>
          <p:cNvSpPr/>
          <p:nvPr/>
        </p:nvSpPr>
        <p:spPr>
          <a:xfrm>
            <a:off x="6365677" y="6131242"/>
            <a:ext cx="7384613" cy="706517"/>
          </a:xfrm>
          <a:prstGeom prst="rect">
            <a:avLst/>
          </a:prstGeom>
          <a:solidFill>
            <a:srgbClr val="FFFFFF">
              <a:alpha val="4000"/>
            </a:srgbClr>
          </a:solidFill>
          <a:ln/>
        </p:spPr>
        <p:txBody>
          <a:bodyPr/>
          <a:lstStyle/>
          <a:p>
            <a:endParaRPr lang="en-US"/>
          </a:p>
        </p:txBody>
      </p:sp>
      <p:sp>
        <p:nvSpPr>
          <p:cNvPr id="23" name="Text 19"/>
          <p:cNvSpPr/>
          <p:nvPr/>
        </p:nvSpPr>
        <p:spPr>
          <a:xfrm>
            <a:off x="6613327" y="628697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Access</a:t>
            </a:r>
            <a:endParaRPr lang="en-US" sz="1900" dirty="0"/>
          </a:p>
        </p:txBody>
      </p:sp>
      <p:sp>
        <p:nvSpPr>
          <p:cNvPr id="24" name="Text 20"/>
          <p:cNvSpPr/>
          <p:nvPr/>
        </p:nvSpPr>
        <p:spPr>
          <a:xfrm>
            <a:off x="9078397" y="6286976"/>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Top element</a:t>
            </a:r>
            <a:endParaRPr lang="en-US" sz="1900" dirty="0"/>
          </a:p>
        </p:txBody>
      </p:sp>
      <p:sp>
        <p:nvSpPr>
          <p:cNvPr id="25" name="Text 21"/>
          <p:cNvSpPr/>
          <p:nvPr/>
        </p:nvSpPr>
        <p:spPr>
          <a:xfrm>
            <a:off x="11539657" y="628697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Front element</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03013"/>
            <a:ext cx="11389638"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Different Applications of Stack and Queue</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Stack Applications</a:t>
            </a:r>
            <a:endParaRPr lang="en-US" sz="2400" dirty="0"/>
          </a:p>
        </p:txBody>
      </p:sp>
      <p:sp>
        <p:nvSpPr>
          <p:cNvPr id="4" name="Text 2"/>
          <p:cNvSpPr/>
          <p:nvPr/>
        </p:nvSpPr>
        <p:spPr>
          <a:xfrm>
            <a:off x="864037"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Function call management, undo mechanisms in editors, and bracket matching in compilers.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Queue Applications</a:t>
            </a:r>
            <a:endParaRPr lang="en-US" sz="2400" dirty="0"/>
          </a:p>
        </p:txBody>
      </p:sp>
      <p:sp>
        <p:nvSpPr>
          <p:cNvPr id="6" name="Text 4"/>
          <p:cNvSpPr/>
          <p:nvPr/>
        </p:nvSpPr>
        <p:spPr>
          <a:xfrm>
            <a:off x="5372695"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CPU scheduling, disk scheduling, and handling asynchronous data transfer between processes.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Hybrid Uses</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Implementing complex algorithms like breadth-first (queue) and depth-first (stack) searches in graphs.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729" y="2723078"/>
            <a:ext cx="4868942" cy="2783443"/>
          </a:xfrm>
          <a:prstGeom prst="rect">
            <a:avLst/>
          </a:prstGeom>
        </p:spPr>
      </p:pic>
      <p:sp>
        <p:nvSpPr>
          <p:cNvPr id="4" name="Text 0"/>
          <p:cNvSpPr/>
          <p:nvPr/>
        </p:nvSpPr>
        <p:spPr>
          <a:xfrm>
            <a:off x="864037" y="851416"/>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272D45"/>
                </a:solidFill>
                <a:ea typeface="Kanit Light" pitchFamily="34" charset="-122"/>
                <a:cs typeface="Kanit Light" pitchFamily="34" charset="-120"/>
              </a:rPr>
              <a:t>Mastering Data Structures and Algorithms</a:t>
            </a:r>
            <a:endParaRPr lang="en-US" sz="6700" dirty="0"/>
          </a:p>
        </p:txBody>
      </p:sp>
      <p:sp>
        <p:nvSpPr>
          <p:cNvPr id="5" name="Text 1"/>
          <p:cNvSpPr/>
          <p:nvPr/>
        </p:nvSpPr>
        <p:spPr>
          <a:xfrm>
            <a:off x="864037" y="4415671"/>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Welcome to our journey through Data Structures and Algorithms (DSA). This presentation will explore key concepts, their importance, and practical applications in programming.</a:t>
            </a:r>
            <a:endParaRPr lang="en-US" sz="1900" dirty="0"/>
          </a:p>
        </p:txBody>
      </p:sp>
      <p:sp>
        <p:nvSpPr>
          <p:cNvPr id="6" name="Text 2"/>
          <p:cNvSpPr/>
          <p:nvPr/>
        </p:nvSpPr>
        <p:spPr>
          <a:xfrm>
            <a:off x="864037" y="5878473"/>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We'll dive into Abstract Data Types (ADTs) and focus on the Stack data structure.</a:t>
            </a:r>
            <a:endParaRPr lang="en-US" sz="1900" dirty="0"/>
          </a:p>
        </p:txBody>
      </p:sp>
      <p:sp>
        <p:nvSpPr>
          <p:cNvPr id="7" name="Shape 3"/>
          <p:cNvSpPr/>
          <p:nvPr/>
        </p:nvSpPr>
        <p:spPr>
          <a:xfrm>
            <a:off x="864037" y="6964680"/>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9" name="Text 4"/>
          <p:cNvSpPr/>
          <p:nvPr/>
        </p:nvSpPr>
        <p:spPr>
          <a:xfrm>
            <a:off x="1382316" y="6946225"/>
            <a:ext cx="2401967"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369" y="2888933"/>
            <a:ext cx="4919543" cy="2451616"/>
          </a:xfrm>
          <a:prstGeom prst="rect">
            <a:avLst/>
          </a:prstGeom>
        </p:spPr>
      </p:pic>
      <p:sp>
        <p:nvSpPr>
          <p:cNvPr id="4" name="Text 0"/>
          <p:cNvSpPr/>
          <p:nvPr/>
        </p:nvSpPr>
        <p:spPr>
          <a:xfrm>
            <a:off x="793552" y="803672"/>
            <a:ext cx="7556897" cy="1417082"/>
          </a:xfrm>
          <a:prstGeom prst="rect">
            <a:avLst/>
          </a:prstGeom>
          <a:noFill/>
          <a:ln/>
        </p:spPr>
        <p:txBody>
          <a:bodyPr wrap="square" lIns="0" tIns="0" rIns="0" bIns="0" rtlCol="0" anchor="t"/>
          <a:lstStyle/>
          <a:p>
            <a:pPr marL="0" indent="0">
              <a:lnSpc>
                <a:spcPts val="5550"/>
              </a:lnSpc>
              <a:buNone/>
            </a:pPr>
            <a:r>
              <a:rPr lang="en-US" sz="4450" dirty="0">
                <a:solidFill>
                  <a:srgbClr val="272D45"/>
                </a:solidFill>
                <a:ea typeface="Kanit Light" pitchFamily="34" charset="-122"/>
                <a:cs typeface="Kanit Light" pitchFamily="34" charset="-120"/>
              </a:rPr>
              <a:t>Advantages of Queue over Stack</a:t>
            </a:r>
            <a:endParaRPr lang="en-US" sz="4450" dirty="0"/>
          </a:p>
        </p:txBody>
      </p:sp>
      <p:sp>
        <p:nvSpPr>
          <p:cNvPr id="5" name="Shape 1"/>
          <p:cNvSpPr/>
          <p:nvPr/>
        </p:nvSpPr>
        <p:spPr>
          <a:xfrm>
            <a:off x="793552" y="2815828"/>
            <a:ext cx="510064" cy="510064"/>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6" name="Text 2"/>
          <p:cNvSpPr/>
          <p:nvPr/>
        </p:nvSpPr>
        <p:spPr>
          <a:xfrm>
            <a:off x="996791" y="2900839"/>
            <a:ext cx="103465" cy="340043"/>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ea typeface="Kanit Light" pitchFamily="34" charset="-122"/>
                <a:cs typeface="Kanit Light" pitchFamily="34" charset="-120"/>
              </a:rPr>
              <a:t>1</a:t>
            </a:r>
            <a:endParaRPr lang="en-US" sz="2650" dirty="0"/>
          </a:p>
        </p:txBody>
      </p:sp>
      <p:sp>
        <p:nvSpPr>
          <p:cNvPr id="7" name="Text 3"/>
          <p:cNvSpPr/>
          <p:nvPr/>
        </p:nvSpPr>
        <p:spPr>
          <a:xfrm>
            <a:off x="1530310" y="2815828"/>
            <a:ext cx="2834164" cy="354211"/>
          </a:xfrm>
          <a:prstGeom prst="rect">
            <a:avLst/>
          </a:prstGeom>
          <a:noFill/>
          <a:ln/>
        </p:spPr>
        <p:txBody>
          <a:bodyPr wrap="none" lIns="0" tIns="0" rIns="0" bIns="0" rtlCol="0" anchor="t"/>
          <a:lstStyle/>
          <a:p>
            <a:pPr marL="0" indent="0">
              <a:lnSpc>
                <a:spcPts val="2750"/>
              </a:lnSpc>
              <a:buNone/>
            </a:pPr>
            <a:r>
              <a:rPr lang="en-US" sz="2200" dirty="0">
                <a:solidFill>
                  <a:srgbClr val="2C3249"/>
                </a:solidFill>
                <a:ea typeface="Kanit Light" pitchFamily="34" charset="-122"/>
                <a:cs typeface="Kanit Light" pitchFamily="34" charset="-120"/>
              </a:rPr>
              <a:t>Fair Processing</a:t>
            </a:r>
            <a:endParaRPr lang="en-US" sz="2200" dirty="0"/>
          </a:p>
        </p:txBody>
      </p:sp>
      <p:sp>
        <p:nvSpPr>
          <p:cNvPr id="8" name="Text 4"/>
          <p:cNvSpPr/>
          <p:nvPr/>
        </p:nvSpPr>
        <p:spPr>
          <a:xfrm>
            <a:off x="1530310" y="3306008"/>
            <a:ext cx="6820138" cy="725329"/>
          </a:xfrm>
          <a:prstGeom prst="rect">
            <a:avLst/>
          </a:prstGeom>
          <a:noFill/>
          <a:ln/>
        </p:spPr>
        <p:txBody>
          <a:bodyPr wrap="square" lIns="0" tIns="0" rIns="0" bIns="0" rtlCol="0" anchor="t"/>
          <a:lstStyle/>
          <a:p>
            <a:pPr marL="0" indent="0">
              <a:lnSpc>
                <a:spcPts val="2850"/>
              </a:lnSpc>
              <a:buNone/>
            </a:pPr>
            <a:r>
              <a:rPr lang="en-US" sz="1750" dirty="0">
                <a:solidFill>
                  <a:srgbClr val="2C3249"/>
                </a:solidFill>
                <a:ea typeface="Martel Sans" pitchFamily="34" charset="-122"/>
                <a:cs typeface="Martel Sans" pitchFamily="34" charset="-120"/>
              </a:rPr>
              <a:t>Ensures all elements are processed in order of arrival. Ideal for fair resource allocation.</a:t>
            </a:r>
            <a:endParaRPr lang="en-US" sz="1750" dirty="0"/>
          </a:p>
        </p:txBody>
      </p:sp>
      <p:sp>
        <p:nvSpPr>
          <p:cNvPr id="9" name="Shape 5"/>
          <p:cNvSpPr/>
          <p:nvPr/>
        </p:nvSpPr>
        <p:spPr>
          <a:xfrm>
            <a:off x="793552" y="4513064"/>
            <a:ext cx="510064" cy="510064"/>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0" name="Text 6"/>
          <p:cNvSpPr/>
          <p:nvPr/>
        </p:nvSpPr>
        <p:spPr>
          <a:xfrm>
            <a:off x="962501" y="4598075"/>
            <a:ext cx="172164" cy="340043"/>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ea typeface="Kanit Light" pitchFamily="34" charset="-122"/>
                <a:cs typeface="Kanit Light" pitchFamily="34" charset="-120"/>
              </a:rPr>
              <a:t>2</a:t>
            </a:r>
            <a:endParaRPr lang="en-US" sz="2650" dirty="0"/>
          </a:p>
        </p:txBody>
      </p:sp>
      <p:sp>
        <p:nvSpPr>
          <p:cNvPr id="11" name="Text 7"/>
          <p:cNvSpPr/>
          <p:nvPr/>
        </p:nvSpPr>
        <p:spPr>
          <a:xfrm>
            <a:off x="1530310" y="4513064"/>
            <a:ext cx="2834164" cy="354211"/>
          </a:xfrm>
          <a:prstGeom prst="rect">
            <a:avLst/>
          </a:prstGeom>
          <a:noFill/>
          <a:ln/>
        </p:spPr>
        <p:txBody>
          <a:bodyPr wrap="none" lIns="0" tIns="0" rIns="0" bIns="0" rtlCol="0" anchor="t"/>
          <a:lstStyle/>
          <a:p>
            <a:pPr marL="0" indent="0">
              <a:lnSpc>
                <a:spcPts val="2750"/>
              </a:lnSpc>
              <a:buNone/>
            </a:pPr>
            <a:r>
              <a:rPr lang="en-US" sz="2200" dirty="0">
                <a:solidFill>
                  <a:srgbClr val="2C3249"/>
                </a:solidFill>
                <a:ea typeface="Kanit Light" pitchFamily="34" charset="-122"/>
                <a:cs typeface="Kanit Light" pitchFamily="34" charset="-120"/>
              </a:rPr>
              <a:t>Predictable Behavior</a:t>
            </a:r>
            <a:endParaRPr lang="en-US" sz="2200" dirty="0"/>
          </a:p>
        </p:txBody>
      </p:sp>
      <p:sp>
        <p:nvSpPr>
          <p:cNvPr id="12" name="Text 8"/>
          <p:cNvSpPr/>
          <p:nvPr/>
        </p:nvSpPr>
        <p:spPr>
          <a:xfrm>
            <a:off x="1530310" y="5003244"/>
            <a:ext cx="6820138" cy="725329"/>
          </a:xfrm>
          <a:prstGeom prst="rect">
            <a:avLst/>
          </a:prstGeom>
          <a:noFill/>
          <a:ln/>
        </p:spPr>
        <p:txBody>
          <a:bodyPr wrap="square" lIns="0" tIns="0" rIns="0" bIns="0" rtlCol="0" anchor="t"/>
          <a:lstStyle/>
          <a:p>
            <a:pPr marL="0" indent="0">
              <a:lnSpc>
                <a:spcPts val="2850"/>
              </a:lnSpc>
              <a:buNone/>
            </a:pPr>
            <a:r>
              <a:rPr lang="en-US" sz="1750" dirty="0">
                <a:solidFill>
                  <a:srgbClr val="2C3249"/>
                </a:solidFill>
                <a:ea typeface="Martel Sans" pitchFamily="34" charset="-122"/>
                <a:cs typeface="Martel Sans" pitchFamily="34" charset="-120"/>
              </a:rPr>
              <a:t>FIFO principle makes queue operations more predictable. Useful in time-sensitive applications like real-time systems.</a:t>
            </a:r>
            <a:endParaRPr lang="en-US" sz="1750" dirty="0"/>
          </a:p>
        </p:txBody>
      </p:sp>
      <p:sp>
        <p:nvSpPr>
          <p:cNvPr id="13" name="Shape 9"/>
          <p:cNvSpPr/>
          <p:nvPr/>
        </p:nvSpPr>
        <p:spPr>
          <a:xfrm>
            <a:off x="793552" y="6210300"/>
            <a:ext cx="510064" cy="510064"/>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4" name="Text 10"/>
          <p:cNvSpPr/>
          <p:nvPr/>
        </p:nvSpPr>
        <p:spPr>
          <a:xfrm>
            <a:off x="961192" y="6295311"/>
            <a:ext cx="174784" cy="340043"/>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ea typeface="Kanit Light" pitchFamily="34" charset="-122"/>
                <a:cs typeface="Kanit Light" pitchFamily="34" charset="-120"/>
              </a:rPr>
              <a:t>3</a:t>
            </a:r>
            <a:endParaRPr lang="en-US" sz="2650" dirty="0"/>
          </a:p>
        </p:txBody>
      </p:sp>
      <p:sp>
        <p:nvSpPr>
          <p:cNvPr id="15" name="Text 11"/>
          <p:cNvSpPr/>
          <p:nvPr/>
        </p:nvSpPr>
        <p:spPr>
          <a:xfrm>
            <a:off x="1530310" y="6210300"/>
            <a:ext cx="3764280" cy="354211"/>
          </a:xfrm>
          <a:prstGeom prst="rect">
            <a:avLst/>
          </a:prstGeom>
          <a:noFill/>
          <a:ln/>
        </p:spPr>
        <p:txBody>
          <a:bodyPr wrap="none" lIns="0" tIns="0" rIns="0" bIns="0" rtlCol="0" anchor="t"/>
          <a:lstStyle/>
          <a:p>
            <a:pPr marL="0" indent="0">
              <a:lnSpc>
                <a:spcPts val="2750"/>
              </a:lnSpc>
              <a:buNone/>
            </a:pPr>
            <a:r>
              <a:rPr lang="en-US" sz="2200" dirty="0">
                <a:solidFill>
                  <a:srgbClr val="2C3249"/>
                </a:solidFill>
                <a:ea typeface="Kanit Light" pitchFamily="34" charset="-122"/>
                <a:cs typeface="Kanit Light" pitchFamily="34" charset="-120"/>
              </a:rPr>
              <a:t>Efficient for Sequential Access</a:t>
            </a:r>
            <a:endParaRPr lang="en-US" sz="2200" dirty="0"/>
          </a:p>
        </p:txBody>
      </p:sp>
      <p:sp>
        <p:nvSpPr>
          <p:cNvPr id="16" name="Text 12"/>
          <p:cNvSpPr/>
          <p:nvPr/>
        </p:nvSpPr>
        <p:spPr>
          <a:xfrm>
            <a:off x="1530310" y="6700480"/>
            <a:ext cx="6820138" cy="725329"/>
          </a:xfrm>
          <a:prstGeom prst="rect">
            <a:avLst/>
          </a:prstGeom>
          <a:noFill/>
          <a:ln/>
        </p:spPr>
        <p:txBody>
          <a:bodyPr wrap="square" lIns="0" tIns="0" rIns="0" bIns="0" rtlCol="0" anchor="t"/>
          <a:lstStyle/>
          <a:p>
            <a:pPr marL="0" indent="0">
              <a:lnSpc>
                <a:spcPts val="2850"/>
              </a:lnSpc>
              <a:buNone/>
            </a:pPr>
            <a:r>
              <a:rPr lang="en-US" sz="1750" dirty="0">
                <a:solidFill>
                  <a:srgbClr val="2C3249"/>
                </a:solidFill>
                <a:ea typeface="Martel Sans" pitchFamily="34" charset="-122"/>
                <a:cs typeface="Martel Sans" pitchFamily="34" charset="-120"/>
              </a:rPr>
              <a:t>Optimized for scenarios requiring sequential data processing. Perfect for streaming data or buffering.</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2894" y="2342317"/>
            <a:ext cx="4900613" cy="3544848"/>
          </a:xfrm>
          <a:prstGeom prst="rect">
            <a:avLst/>
          </a:prstGeom>
        </p:spPr>
      </p:pic>
      <p:sp>
        <p:nvSpPr>
          <p:cNvPr id="4" name="Text 0"/>
          <p:cNvSpPr/>
          <p:nvPr/>
        </p:nvSpPr>
        <p:spPr>
          <a:xfrm>
            <a:off x="6306383" y="644604"/>
            <a:ext cx="7504033" cy="4041458"/>
          </a:xfrm>
          <a:prstGeom prst="rect">
            <a:avLst/>
          </a:prstGeom>
          <a:noFill/>
          <a:ln/>
        </p:spPr>
        <p:txBody>
          <a:bodyPr wrap="square" lIns="0" tIns="0" rIns="0" bIns="0" rtlCol="0" anchor="t"/>
          <a:lstStyle/>
          <a:p>
            <a:pPr marL="0" indent="0">
              <a:lnSpc>
                <a:spcPts val="7950"/>
              </a:lnSpc>
              <a:buNone/>
            </a:pPr>
            <a:r>
              <a:rPr lang="en-US" sz="6350" dirty="0">
                <a:solidFill>
                  <a:srgbClr val="272D45"/>
                </a:solidFill>
                <a:ea typeface="Kanit Light" pitchFamily="34" charset="-122"/>
                <a:cs typeface="Kanit Light" pitchFamily="34" charset="-120"/>
              </a:rPr>
              <a:t>Implementing Stacks and Queues: Efficient Data Structures</a:t>
            </a:r>
            <a:endParaRPr lang="en-US" sz="6350" dirty="0"/>
          </a:p>
        </p:txBody>
      </p:sp>
      <p:sp>
        <p:nvSpPr>
          <p:cNvPr id="5" name="Text 1"/>
          <p:cNvSpPr/>
          <p:nvPr/>
        </p:nvSpPr>
        <p:spPr>
          <a:xfrm>
            <a:off x="6306383" y="5037415"/>
            <a:ext cx="7504033" cy="1874044"/>
          </a:xfrm>
          <a:prstGeom prst="rect">
            <a:avLst/>
          </a:prstGeom>
          <a:noFill/>
          <a:ln/>
        </p:spPr>
        <p:txBody>
          <a:bodyPr wrap="square" lIns="0" tIns="0" rIns="0" bIns="0" rtlCol="0" anchor="t"/>
          <a:lstStyle/>
          <a:p>
            <a:pPr marL="0" indent="0">
              <a:lnSpc>
                <a:spcPts val="2950"/>
              </a:lnSpc>
              <a:buNone/>
            </a:pPr>
            <a:r>
              <a:rPr lang="en-US" sz="1800" dirty="0">
                <a:solidFill>
                  <a:srgbClr val="2C3249"/>
                </a:solidFill>
                <a:ea typeface="Martel Sans" pitchFamily="34" charset="-122"/>
                <a:cs typeface="Martel Sans" pitchFamily="34" charset="-120"/>
              </a:rPr>
              <a:t>Stacks and queues are fundamental data structures in computer science. They offer different implementation methods, each with unique advantages and trade-offs. Understanding these approaches is crucial for efficient algorithm design and optimization.</a:t>
            </a:r>
            <a:endParaRPr lang="en-US" sz="1800" dirty="0"/>
          </a:p>
        </p:txBody>
      </p:sp>
      <p:sp>
        <p:nvSpPr>
          <p:cNvPr id="6" name="Shape 2"/>
          <p:cNvSpPr/>
          <p:nvPr/>
        </p:nvSpPr>
        <p:spPr>
          <a:xfrm>
            <a:off x="6306383" y="7192566"/>
            <a:ext cx="374809" cy="374809"/>
          </a:xfrm>
          <a:prstGeom prst="roundRect">
            <a:avLst>
              <a:gd name="adj" fmla="val 24393986"/>
            </a:avLst>
          </a:prstGeom>
          <a:noFill/>
          <a:ln w="7620">
            <a:solidFill>
              <a:srgbClr val="FFFFFF"/>
            </a:solidFill>
            <a:prstDash val="solid"/>
          </a:ln>
        </p:spPr>
        <p:txBody>
          <a:bodyPr/>
          <a:lstStyle/>
          <a:p>
            <a:endParaRPr lang="en-US"/>
          </a:p>
        </p:txBody>
      </p:sp>
      <p:sp>
        <p:nvSpPr>
          <p:cNvPr id="8" name="Text 3"/>
          <p:cNvSpPr/>
          <p:nvPr/>
        </p:nvSpPr>
        <p:spPr>
          <a:xfrm>
            <a:off x="6798231" y="7174944"/>
            <a:ext cx="2278737" cy="410051"/>
          </a:xfrm>
          <a:prstGeom prst="rect">
            <a:avLst/>
          </a:prstGeom>
          <a:noFill/>
          <a:ln/>
        </p:spPr>
        <p:txBody>
          <a:bodyPr wrap="none" lIns="0" tIns="0" rIns="0" bIns="0" rtlCol="0" anchor="t"/>
          <a:lstStyle/>
          <a:p>
            <a:pPr marL="0" indent="0" algn="l">
              <a:lnSpc>
                <a:spcPts val="3200"/>
              </a:lnSpc>
              <a:buNone/>
            </a:pPr>
            <a:endParaRPr lang="en-US" sz="2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1178" y="2573536"/>
            <a:ext cx="4932045" cy="3082528"/>
          </a:xfrm>
          <a:prstGeom prst="rect">
            <a:avLst/>
          </a:prstGeom>
        </p:spPr>
      </p:pic>
      <p:sp>
        <p:nvSpPr>
          <p:cNvPr id="4" name="Text 0"/>
          <p:cNvSpPr/>
          <p:nvPr/>
        </p:nvSpPr>
        <p:spPr>
          <a:xfrm>
            <a:off x="776287" y="907971"/>
            <a:ext cx="7146608" cy="693182"/>
          </a:xfrm>
          <a:prstGeom prst="rect">
            <a:avLst/>
          </a:prstGeom>
          <a:noFill/>
          <a:ln/>
        </p:spPr>
        <p:txBody>
          <a:bodyPr wrap="none" lIns="0" tIns="0" rIns="0" bIns="0" rtlCol="0" anchor="t"/>
          <a:lstStyle/>
          <a:p>
            <a:pPr marL="0" indent="0">
              <a:lnSpc>
                <a:spcPts val="5450"/>
              </a:lnSpc>
              <a:buNone/>
            </a:pPr>
            <a:r>
              <a:rPr lang="en-US" sz="4350" dirty="0">
                <a:solidFill>
                  <a:srgbClr val="272D45"/>
                </a:solidFill>
                <a:ea typeface="Kanit Light" pitchFamily="34" charset="-122"/>
                <a:cs typeface="Kanit Light" pitchFamily="34" charset="-120"/>
              </a:rPr>
              <a:t>Array-Based Implementation</a:t>
            </a:r>
            <a:endParaRPr lang="en-US" sz="4350" dirty="0"/>
          </a:p>
        </p:txBody>
      </p:sp>
      <p:sp>
        <p:nvSpPr>
          <p:cNvPr id="5" name="Shape 1"/>
          <p:cNvSpPr/>
          <p:nvPr/>
        </p:nvSpPr>
        <p:spPr>
          <a:xfrm>
            <a:off x="776287" y="1933813"/>
            <a:ext cx="7591425" cy="1648063"/>
          </a:xfrm>
          <a:prstGeom prst="roundRect">
            <a:avLst>
              <a:gd name="adj" fmla="val 5653"/>
            </a:avLst>
          </a:prstGeom>
          <a:solidFill>
            <a:srgbClr val="DFECE9"/>
          </a:solidFill>
          <a:ln w="7620">
            <a:solidFill>
              <a:srgbClr val="C5D2CF"/>
            </a:solidFill>
            <a:prstDash val="solid"/>
          </a:ln>
        </p:spPr>
        <p:txBody>
          <a:bodyPr/>
          <a:lstStyle/>
          <a:p>
            <a:endParaRPr lang="en-US"/>
          </a:p>
        </p:txBody>
      </p:sp>
      <p:sp>
        <p:nvSpPr>
          <p:cNvPr id="6" name="Text 2"/>
          <p:cNvSpPr/>
          <p:nvPr/>
        </p:nvSpPr>
        <p:spPr>
          <a:xfrm>
            <a:off x="1005721" y="2163247"/>
            <a:ext cx="2772728" cy="346591"/>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Fixed Size</a:t>
            </a:r>
            <a:endParaRPr lang="en-US" sz="2150" dirty="0"/>
          </a:p>
        </p:txBody>
      </p:sp>
      <p:sp>
        <p:nvSpPr>
          <p:cNvPr id="7" name="Text 3"/>
          <p:cNvSpPr/>
          <p:nvPr/>
        </p:nvSpPr>
        <p:spPr>
          <a:xfrm>
            <a:off x="1005721" y="2642830"/>
            <a:ext cx="7132558" cy="709613"/>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Array-based implementations have a predetermined capacity. This limitation requires careful planning to avoid overflow.</a:t>
            </a:r>
            <a:endParaRPr lang="en-US" sz="1700" dirty="0"/>
          </a:p>
        </p:txBody>
      </p:sp>
      <p:sp>
        <p:nvSpPr>
          <p:cNvPr id="8" name="Shape 4"/>
          <p:cNvSpPr/>
          <p:nvPr/>
        </p:nvSpPr>
        <p:spPr>
          <a:xfrm>
            <a:off x="776287" y="3803690"/>
            <a:ext cx="7591425" cy="1648063"/>
          </a:xfrm>
          <a:prstGeom prst="roundRect">
            <a:avLst>
              <a:gd name="adj" fmla="val 5653"/>
            </a:avLst>
          </a:prstGeom>
          <a:solidFill>
            <a:srgbClr val="DFECE9"/>
          </a:solidFill>
          <a:ln w="7620">
            <a:solidFill>
              <a:srgbClr val="C5D2CF"/>
            </a:solidFill>
            <a:prstDash val="solid"/>
          </a:ln>
        </p:spPr>
        <p:txBody>
          <a:bodyPr/>
          <a:lstStyle/>
          <a:p>
            <a:endParaRPr lang="en-US"/>
          </a:p>
        </p:txBody>
      </p:sp>
      <p:sp>
        <p:nvSpPr>
          <p:cNvPr id="9" name="Text 5"/>
          <p:cNvSpPr/>
          <p:nvPr/>
        </p:nvSpPr>
        <p:spPr>
          <a:xfrm>
            <a:off x="1005721" y="4033123"/>
            <a:ext cx="2772728" cy="346591"/>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Fast Access</a:t>
            </a:r>
            <a:endParaRPr lang="en-US" sz="2150" dirty="0"/>
          </a:p>
        </p:txBody>
      </p:sp>
      <p:sp>
        <p:nvSpPr>
          <p:cNvPr id="10" name="Text 6"/>
          <p:cNvSpPr/>
          <p:nvPr/>
        </p:nvSpPr>
        <p:spPr>
          <a:xfrm>
            <a:off x="1005721" y="4512707"/>
            <a:ext cx="7132558" cy="709613"/>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Direct indexing allows for O(1) time complexity in push and pop operations. This speeds up element manipulation.</a:t>
            </a:r>
            <a:endParaRPr lang="en-US" sz="1700" dirty="0"/>
          </a:p>
        </p:txBody>
      </p:sp>
      <p:sp>
        <p:nvSpPr>
          <p:cNvPr id="11" name="Shape 7"/>
          <p:cNvSpPr/>
          <p:nvPr/>
        </p:nvSpPr>
        <p:spPr>
          <a:xfrm>
            <a:off x="776287" y="5673566"/>
            <a:ext cx="7591425" cy="1648063"/>
          </a:xfrm>
          <a:prstGeom prst="roundRect">
            <a:avLst>
              <a:gd name="adj" fmla="val 5653"/>
            </a:avLst>
          </a:prstGeom>
          <a:solidFill>
            <a:srgbClr val="DFECE9"/>
          </a:solidFill>
          <a:ln w="7620">
            <a:solidFill>
              <a:srgbClr val="C5D2CF"/>
            </a:solidFill>
            <a:prstDash val="solid"/>
          </a:ln>
        </p:spPr>
        <p:txBody>
          <a:bodyPr/>
          <a:lstStyle/>
          <a:p>
            <a:endParaRPr lang="en-US"/>
          </a:p>
        </p:txBody>
      </p:sp>
      <p:sp>
        <p:nvSpPr>
          <p:cNvPr id="12" name="Text 8"/>
          <p:cNvSpPr/>
          <p:nvPr/>
        </p:nvSpPr>
        <p:spPr>
          <a:xfrm>
            <a:off x="1005721" y="5903000"/>
            <a:ext cx="2772728" cy="346591"/>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Memory Efficiency</a:t>
            </a:r>
            <a:endParaRPr lang="en-US" sz="2150" dirty="0"/>
          </a:p>
        </p:txBody>
      </p:sp>
      <p:sp>
        <p:nvSpPr>
          <p:cNvPr id="13" name="Text 9"/>
          <p:cNvSpPr/>
          <p:nvPr/>
        </p:nvSpPr>
        <p:spPr>
          <a:xfrm>
            <a:off x="1005721" y="6382583"/>
            <a:ext cx="7132558" cy="709613"/>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Arrays use contiguous memory blocks. This reduces memory overhead and improves cache performance.</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05489"/>
            <a:ext cx="9349145"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Linked List-Based Implementation</a:t>
            </a:r>
            <a:endParaRPr lang="en-US" sz="4850" dirty="0"/>
          </a:p>
        </p:txBody>
      </p:sp>
      <p:sp>
        <p:nvSpPr>
          <p:cNvPr id="3" name="Text 1"/>
          <p:cNvSpPr/>
          <p:nvPr/>
        </p:nvSpPr>
        <p:spPr>
          <a:xfrm>
            <a:off x="864037"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Dynamic Size</a:t>
            </a:r>
            <a:endParaRPr lang="en-US" sz="2400" dirty="0"/>
          </a:p>
        </p:txBody>
      </p:sp>
      <p:sp>
        <p:nvSpPr>
          <p:cNvPr id="4" name="Text 2"/>
          <p:cNvSpPr/>
          <p:nvPr/>
        </p:nvSpPr>
        <p:spPr>
          <a:xfrm>
            <a:off x="864037" y="40266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Linked lists can grow or shrink as needed. This flexibility accommodates varying data sizes without preallocation.</a:t>
            </a:r>
            <a:endParaRPr lang="en-US" sz="1900" dirty="0"/>
          </a:p>
        </p:txBody>
      </p:sp>
      <p:sp>
        <p:nvSpPr>
          <p:cNvPr id="5" name="Text 3"/>
          <p:cNvSpPr/>
          <p:nvPr/>
        </p:nvSpPr>
        <p:spPr>
          <a:xfrm>
            <a:off x="5372695"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Memory Usage</a:t>
            </a:r>
            <a:endParaRPr lang="en-US" sz="2400" dirty="0"/>
          </a:p>
        </p:txBody>
      </p:sp>
      <p:sp>
        <p:nvSpPr>
          <p:cNvPr id="6" name="Text 4"/>
          <p:cNvSpPr/>
          <p:nvPr/>
        </p:nvSpPr>
        <p:spPr>
          <a:xfrm>
            <a:off x="5372695" y="40266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Each node requires additional memory for pointers. This increases overall memory consumption compared to arrays.</a:t>
            </a:r>
            <a:endParaRPr lang="en-US" sz="1900" dirty="0"/>
          </a:p>
        </p:txBody>
      </p:sp>
      <p:sp>
        <p:nvSpPr>
          <p:cNvPr id="7" name="Text 5"/>
          <p:cNvSpPr/>
          <p:nvPr/>
        </p:nvSpPr>
        <p:spPr>
          <a:xfrm>
            <a:off x="9881354"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Insertion Efficiency</a:t>
            </a:r>
            <a:endParaRPr lang="en-US" sz="2400" dirty="0"/>
          </a:p>
        </p:txBody>
      </p:sp>
      <p:sp>
        <p:nvSpPr>
          <p:cNvPr id="8" name="Text 6"/>
          <p:cNvSpPr/>
          <p:nvPr/>
        </p:nvSpPr>
        <p:spPr>
          <a:xfrm>
            <a:off x="9881354" y="40266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Adding elements is efficient, with O(1) time complexity. This makes linked lists ideal for frequent insertions.</a:t>
            </a:r>
            <a:endParaRPr lang="en-US"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9628" y="2494002"/>
            <a:ext cx="4955024" cy="3241477"/>
          </a:xfrm>
          <a:prstGeom prst="rect">
            <a:avLst/>
          </a:prstGeom>
        </p:spPr>
      </p:pic>
      <p:sp>
        <p:nvSpPr>
          <p:cNvPr id="4" name="Text 0"/>
          <p:cNvSpPr/>
          <p:nvPr/>
        </p:nvSpPr>
        <p:spPr>
          <a:xfrm>
            <a:off x="743783" y="894636"/>
            <a:ext cx="7318653" cy="664012"/>
          </a:xfrm>
          <a:prstGeom prst="rect">
            <a:avLst/>
          </a:prstGeom>
          <a:noFill/>
          <a:ln/>
        </p:spPr>
        <p:txBody>
          <a:bodyPr wrap="none" lIns="0" tIns="0" rIns="0" bIns="0" rtlCol="0" anchor="t"/>
          <a:lstStyle/>
          <a:p>
            <a:pPr marL="0" indent="0">
              <a:lnSpc>
                <a:spcPts val="5200"/>
              </a:lnSpc>
              <a:buNone/>
            </a:pPr>
            <a:r>
              <a:rPr lang="en-US" sz="4150" dirty="0">
                <a:solidFill>
                  <a:srgbClr val="272D45"/>
                </a:solidFill>
                <a:ea typeface="Kanit Light" pitchFamily="34" charset="-122"/>
                <a:cs typeface="Kanit Light" pitchFamily="34" charset="-120"/>
              </a:rPr>
              <a:t>Circular Queue Implementation</a:t>
            </a:r>
            <a:endParaRPr lang="en-US" sz="4150" dirty="0"/>
          </a:p>
        </p:txBody>
      </p:sp>
      <p:sp>
        <p:nvSpPr>
          <p:cNvPr id="5" name="Shape 1"/>
          <p:cNvSpPr/>
          <p:nvPr/>
        </p:nvSpPr>
        <p:spPr>
          <a:xfrm>
            <a:off x="1051084" y="1877378"/>
            <a:ext cx="22860" cy="5457587"/>
          </a:xfrm>
          <a:prstGeom prst="roundRect">
            <a:avLst>
              <a:gd name="adj" fmla="val 390462"/>
            </a:avLst>
          </a:prstGeom>
          <a:solidFill>
            <a:srgbClr val="C5D2CF"/>
          </a:solidFill>
          <a:ln/>
        </p:spPr>
        <p:txBody>
          <a:bodyPr/>
          <a:lstStyle/>
          <a:p>
            <a:endParaRPr lang="en-US"/>
          </a:p>
        </p:txBody>
      </p:sp>
      <p:sp>
        <p:nvSpPr>
          <p:cNvPr id="6" name="Shape 2"/>
          <p:cNvSpPr/>
          <p:nvPr/>
        </p:nvSpPr>
        <p:spPr>
          <a:xfrm>
            <a:off x="1278731" y="2344103"/>
            <a:ext cx="743783" cy="22860"/>
          </a:xfrm>
          <a:prstGeom prst="roundRect">
            <a:avLst>
              <a:gd name="adj" fmla="val 390462"/>
            </a:avLst>
          </a:prstGeom>
          <a:solidFill>
            <a:srgbClr val="C5D2CF"/>
          </a:solidFill>
          <a:ln/>
        </p:spPr>
        <p:txBody>
          <a:bodyPr/>
          <a:lstStyle/>
          <a:p>
            <a:endParaRPr lang="en-US"/>
          </a:p>
        </p:txBody>
      </p:sp>
      <p:sp>
        <p:nvSpPr>
          <p:cNvPr id="7" name="Shape 3"/>
          <p:cNvSpPr/>
          <p:nvPr/>
        </p:nvSpPr>
        <p:spPr>
          <a:xfrm>
            <a:off x="823436" y="2116455"/>
            <a:ext cx="478155" cy="478155"/>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8" name="Text 4"/>
          <p:cNvSpPr/>
          <p:nvPr/>
        </p:nvSpPr>
        <p:spPr>
          <a:xfrm>
            <a:off x="1014055" y="2196108"/>
            <a:ext cx="96917" cy="318730"/>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ea typeface="Kanit Light" pitchFamily="34" charset="-122"/>
                <a:cs typeface="Kanit Light" pitchFamily="34" charset="-120"/>
              </a:rPr>
              <a:t>1</a:t>
            </a:r>
            <a:endParaRPr lang="en-US" sz="2500" dirty="0"/>
          </a:p>
        </p:txBody>
      </p:sp>
      <p:sp>
        <p:nvSpPr>
          <p:cNvPr id="9" name="Text 5"/>
          <p:cNvSpPr/>
          <p:nvPr/>
        </p:nvSpPr>
        <p:spPr>
          <a:xfrm>
            <a:off x="2231350" y="2089785"/>
            <a:ext cx="2656522"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ea typeface="Kanit Light" pitchFamily="34" charset="-122"/>
                <a:cs typeface="Kanit Light" pitchFamily="34" charset="-120"/>
              </a:rPr>
              <a:t>Space Optimization</a:t>
            </a:r>
            <a:endParaRPr lang="en-US" sz="2050" dirty="0"/>
          </a:p>
        </p:txBody>
      </p:sp>
      <p:sp>
        <p:nvSpPr>
          <p:cNvPr id="10" name="Text 6"/>
          <p:cNvSpPr/>
          <p:nvPr/>
        </p:nvSpPr>
        <p:spPr>
          <a:xfrm>
            <a:off x="2231350" y="2549128"/>
            <a:ext cx="6168866" cy="680085"/>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ea typeface="Martel Sans" pitchFamily="34" charset="-122"/>
                <a:cs typeface="Martel Sans" pitchFamily="34" charset="-120"/>
              </a:rPr>
              <a:t>Circular queues reuse empty spaces. This efficient design maximizes the use of allocated memory.</a:t>
            </a:r>
            <a:endParaRPr lang="en-US" sz="1650" dirty="0"/>
          </a:p>
        </p:txBody>
      </p:sp>
      <p:sp>
        <p:nvSpPr>
          <p:cNvPr id="11" name="Shape 7"/>
          <p:cNvSpPr/>
          <p:nvPr/>
        </p:nvSpPr>
        <p:spPr>
          <a:xfrm>
            <a:off x="1278731" y="4120753"/>
            <a:ext cx="743783" cy="22860"/>
          </a:xfrm>
          <a:prstGeom prst="roundRect">
            <a:avLst>
              <a:gd name="adj" fmla="val 390462"/>
            </a:avLst>
          </a:prstGeom>
          <a:solidFill>
            <a:srgbClr val="C5D2CF"/>
          </a:solidFill>
          <a:ln/>
        </p:spPr>
        <p:txBody>
          <a:bodyPr/>
          <a:lstStyle/>
          <a:p>
            <a:endParaRPr lang="en-US"/>
          </a:p>
        </p:txBody>
      </p:sp>
      <p:sp>
        <p:nvSpPr>
          <p:cNvPr id="12" name="Shape 8"/>
          <p:cNvSpPr/>
          <p:nvPr/>
        </p:nvSpPr>
        <p:spPr>
          <a:xfrm>
            <a:off x="823436" y="3893106"/>
            <a:ext cx="478155" cy="478155"/>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3" name="Text 9"/>
          <p:cNvSpPr/>
          <p:nvPr/>
        </p:nvSpPr>
        <p:spPr>
          <a:xfrm>
            <a:off x="981789" y="3972758"/>
            <a:ext cx="161330" cy="318730"/>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ea typeface="Kanit Light" pitchFamily="34" charset="-122"/>
                <a:cs typeface="Kanit Light" pitchFamily="34" charset="-120"/>
              </a:rPr>
              <a:t>2</a:t>
            </a:r>
            <a:endParaRPr lang="en-US" sz="2500" dirty="0"/>
          </a:p>
        </p:txBody>
      </p:sp>
      <p:sp>
        <p:nvSpPr>
          <p:cNvPr id="14" name="Text 10"/>
          <p:cNvSpPr/>
          <p:nvPr/>
        </p:nvSpPr>
        <p:spPr>
          <a:xfrm>
            <a:off x="2231350" y="3866436"/>
            <a:ext cx="2691646"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ea typeface="Kanit Light" pitchFamily="34" charset="-122"/>
                <a:cs typeface="Kanit Light" pitchFamily="34" charset="-120"/>
              </a:rPr>
              <a:t>Wraparound Technique</a:t>
            </a:r>
            <a:endParaRPr lang="en-US" sz="2050" dirty="0"/>
          </a:p>
        </p:txBody>
      </p:sp>
      <p:sp>
        <p:nvSpPr>
          <p:cNvPr id="15" name="Text 11"/>
          <p:cNvSpPr/>
          <p:nvPr/>
        </p:nvSpPr>
        <p:spPr>
          <a:xfrm>
            <a:off x="2231350" y="4325779"/>
            <a:ext cx="6168866" cy="1020128"/>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ea typeface="Martel Sans" pitchFamily="34" charset="-122"/>
                <a:cs typeface="Martel Sans" pitchFamily="34" charset="-120"/>
              </a:rPr>
              <a:t>Elements can be added at the end and removed from the front cyclically. This eliminates the need for shifting elements.</a:t>
            </a:r>
            <a:endParaRPr lang="en-US" sz="1650" dirty="0"/>
          </a:p>
        </p:txBody>
      </p:sp>
      <p:sp>
        <p:nvSpPr>
          <p:cNvPr id="16" name="Shape 12"/>
          <p:cNvSpPr/>
          <p:nvPr/>
        </p:nvSpPr>
        <p:spPr>
          <a:xfrm>
            <a:off x="1278731" y="6237446"/>
            <a:ext cx="743783" cy="22860"/>
          </a:xfrm>
          <a:prstGeom prst="roundRect">
            <a:avLst>
              <a:gd name="adj" fmla="val 390462"/>
            </a:avLst>
          </a:prstGeom>
          <a:solidFill>
            <a:srgbClr val="C5D2CF"/>
          </a:solidFill>
          <a:ln/>
        </p:spPr>
        <p:txBody>
          <a:bodyPr/>
          <a:lstStyle/>
          <a:p>
            <a:endParaRPr lang="en-US"/>
          </a:p>
        </p:txBody>
      </p:sp>
      <p:sp>
        <p:nvSpPr>
          <p:cNvPr id="17" name="Shape 13"/>
          <p:cNvSpPr/>
          <p:nvPr/>
        </p:nvSpPr>
        <p:spPr>
          <a:xfrm>
            <a:off x="823436" y="6009799"/>
            <a:ext cx="478155" cy="478155"/>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8" name="Text 14"/>
          <p:cNvSpPr/>
          <p:nvPr/>
        </p:nvSpPr>
        <p:spPr>
          <a:xfrm>
            <a:off x="980599" y="6089452"/>
            <a:ext cx="163830" cy="318730"/>
          </a:xfrm>
          <a:prstGeom prst="rect">
            <a:avLst/>
          </a:prstGeom>
          <a:noFill/>
          <a:ln/>
        </p:spPr>
        <p:txBody>
          <a:bodyPr wrap="none" lIns="0" tIns="0" rIns="0" bIns="0" rtlCol="0" anchor="t"/>
          <a:lstStyle/>
          <a:p>
            <a:pPr marL="0" indent="0" algn="ctr">
              <a:lnSpc>
                <a:spcPts val="2500"/>
              </a:lnSpc>
              <a:buNone/>
            </a:pPr>
            <a:r>
              <a:rPr lang="en-US" sz="2500" dirty="0">
                <a:solidFill>
                  <a:srgbClr val="2C3249"/>
                </a:solidFill>
                <a:ea typeface="Kanit Light" pitchFamily="34" charset="-122"/>
                <a:cs typeface="Kanit Light" pitchFamily="34" charset="-120"/>
              </a:rPr>
              <a:t>3</a:t>
            </a:r>
            <a:endParaRPr lang="en-US" sz="2500" dirty="0"/>
          </a:p>
        </p:txBody>
      </p:sp>
      <p:sp>
        <p:nvSpPr>
          <p:cNvPr id="19" name="Text 15"/>
          <p:cNvSpPr/>
          <p:nvPr/>
        </p:nvSpPr>
        <p:spPr>
          <a:xfrm>
            <a:off x="2231350" y="5983129"/>
            <a:ext cx="2656522" cy="331946"/>
          </a:xfrm>
          <a:prstGeom prst="rect">
            <a:avLst/>
          </a:prstGeom>
          <a:noFill/>
          <a:ln/>
        </p:spPr>
        <p:txBody>
          <a:bodyPr wrap="none" lIns="0" tIns="0" rIns="0" bIns="0" rtlCol="0" anchor="t"/>
          <a:lstStyle/>
          <a:p>
            <a:pPr marL="0" indent="0" algn="l">
              <a:lnSpc>
                <a:spcPts val="2600"/>
              </a:lnSpc>
              <a:buNone/>
            </a:pPr>
            <a:r>
              <a:rPr lang="en-US" sz="2050" dirty="0">
                <a:solidFill>
                  <a:srgbClr val="2C3249"/>
                </a:solidFill>
                <a:ea typeface="Kanit Light" pitchFamily="34" charset="-122"/>
                <a:cs typeface="Kanit Light" pitchFamily="34" charset="-120"/>
              </a:rPr>
              <a:t>Fixed Capacity</a:t>
            </a:r>
            <a:endParaRPr lang="en-US" sz="2050" dirty="0"/>
          </a:p>
        </p:txBody>
      </p:sp>
      <p:sp>
        <p:nvSpPr>
          <p:cNvPr id="20" name="Text 16"/>
          <p:cNvSpPr/>
          <p:nvPr/>
        </p:nvSpPr>
        <p:spPr>
          <a:xfrm>
            <a:off x="2231350" y="6442472"/>
            <a:ext cx="6168866" cy="680085"/>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ea typeface="Martel Sans" pitchFamily="34" charset="-122"/>
                <a:cs typeface="Martel Sans" pitchFamily="34" charset="-120"/>
              </a:rPr>
              <a:t>Like array-based implementations, circular queues have a predetermined size. Careful capacity planning is essential.</a:t>
            </a:r>
            <a:endParaRPr lang="en-US" sz="16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686526"/>
            <a:ext cx="4869061" cy="2856547"/>
          </a:xfrm>
          <a:prstGeom prst="rect">
            <a:avLst/>
          </a:prstGeom>
        </p:spPr>
      </p:pic>
      <p:sp>
        <p:nvSpPr>
          <p:cNvPr id="4" name="Text 0"/>
          <p:cNvSpPr/>
          <p:nvPr/>
        </p:nvSpPr>
        <p:spPr>
          <a:xfrm>
            <a:off x="864037" y="930473"/>
            <a:ext cx="6908602"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Performance Comparison</a:t>
            </a:r>
            <a:endParaRPr lang="en-US" sz="4850" dirty="0"/>
          </a:p>
        </p:txBody>
      </p:sp>
      <p:sp>
        <p:nvSpPr>
          <p:cNvPr id="5" name="Shape 1"/>
          <p:cNvSpPr/>
          <p:nvPr/>
        </p:nvSpPr>
        <p:spPr>
          <a:xfrm>
            <a:off x="864037" y="2072283"/>
            <a:ext cx="7415927" cy="5226844"/>
          </a:xfrm>
          <a:prstGeom prst="roundRect">
            <a:avLst>
              <a:gd name="adj" fmla="val 1984"/>
            </a:avLst>
          </a:prstGeom>
          <a:noFill/>
          <a:ln w="15240">
            <a:solidFill>
              <a:srgbClr val="000000">
                <a:alpha val="8000"/>
              </a:srgbClr>
            </a:solidFill>
            <a:prstDash val="solid"/>
          </a:ln>
        </p:spPr>
        <p:txBody>
          <a:bodyPr/>
          <a:lstStyle/>
          <a:p>
            <a:endParaRPr lang="en-US"/>
          </a:p>
        </p:txBody>
      </p:sp>
      <p:sp>
        <p:nvSpPr>
          <p:cNvPr id="6" name="Shape 2"/>
          <p:cNvSpPr/>
          <p:nvPr/>
        </p:nvSpPr>
        <p:spPr>
          <a:xfrm>
            <a:off x="879277" y="2087523"/>
            <a:ext cx="7385447" cy="1891665"/>
          </a:xfrm>
          <a:prstGeom prst="rect">
            <a:avLst/>
          </a:prstGeom>
          <a:solidFill>
            <a:srgbClr val="FFFFFF">
              <a:alpha val="4000"/>
            </a:srgbClr>
          </a:solidFill>
          <a:ln/>
        </p:spPr>
        <p:txBody>
          <a:bodyPr/>
          <a:lstStyle/>
          <a:p>
            <a:endParaRPr lang="en-US"/>
          </a:p>
        </p:txBody>
      </p:sp>
      <p:sp>
        <p:nvSpPr>
          <p:cNvPr id="7" name="Text 3"/>
          <p:cNvSpPr/>
          <p:nvPr/>
        </p:nvSpPr>
        <p:spPr>
          <a:xfrm>
            <a:off x="1126331" y="2243257"/>
            <a:ext cx="1348859"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Implementation</a:t>
            </a:r>
            <a:endParaRPr lang="en-US" sz="1900" dirty="0"/>
          </a:p>
        </p:txBody>
      </p:sp>
      <p:sp>
        <p:nvSpPr>
          <p:cNvPr id="8" name="Text 4"/>
          <p:cNvSpPr/>
          <p:nvPr/>
        </p:nvSpPr>
        <p:spPr>
          <a:xfrm>
            <a:off x="2976443" y="2243257"/>
            <a:ext cx="1345049"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Time Complexity (Push/Pop)</a:t>
            </a:r>
            <a:endParaRPr lang="en-US" sz="1900" dirty="0"/>
          </a:p>
        </p:txBody>
      </p:sp>
      <p:sp>
        <p:nvSpPr>
          <p:cNvPr id="9" name="Text 5"/>
          <p:cNvSpPr/>
          <p:nvPr/>
        </p:nvSpPr>
        <p:spPr>
          <a:xfrm>
            <a:off x="4822746" y="2243257"/>
            <a:ext cx="1345049"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Space Efficiency</a:t>
            </a:r>
            <a:endParaRPr lang="en-US" sz="1900" dirty="0"/>
          </a:p>
        </p:txBody>
      </p:sp>
      <p:sp>
        <p:nvSpPr>
          <p:cNvPr id="10" name="Text 6"/>
          <p:cNvSpPr/>
          <p:nvPr/>
        </p:nvSpPr>
        <p:spPr>
          <a:xfrm>
            <a:off x="6669048" y="2243257"/>
            <a:ext cx="134885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Flexibility</a:t>
            </a:r>
            <a:endParaRPr lang="en-US" sz="1900" dirty="0"/>
          </a:p>
        </p:txBody>
      </p:sp>
      <p:sp>
        <p:nvSpPr>
          <p:cNvPr id="11" name="Shape 7"/>
          <p:cNvSpPr/>
          <p:nvPr/>
        </p:nvSpPr>
        <p:spPr>
          <a:xfrm>
            <a:off x="879277" y="3979188"/>
            <a:ext cx="7385447" cy="1101566"/>
          </a:xfrm>
          <a:prstGeom prst="rect">
            <a:avLst/>
          </a:prstGeom>
          <a:solidFill>
            <a:srgbClr val="000000">
              <a:alpha val="4000"/>
            </a:srgbClr>
          </a:solidFill>
          <a:ln/>
        </p:spPr>
        <p:txBody>
          <a:bodyPr/>
          <a:lstStyle/>
          <a:p>
            <a:endParaRPr lang="en-US"/>
          </a:p>
        </p:txBody>
      </p:sp>
      <p:sp>
        <p:nvSpPr>
          <p:cNvPr id="12" name="Text 8"/>
          <p:cNvSpPr/>
          <p:nvPr/>
        </p:nvSpPr>
        <p:spPr>
          <a:xfrm>
            <a:off x="1126331" y="4134922"/>
            <a:ext cx="1348859"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Array-based</a:t>
            </a:r>
            <a:endParaRPr lang="en-US" sz="1900" dirty="0"/>
          </a:p>
        </p:txBody>
      </p:sp>
      <p:sp>
        <p:nvSpPr>
          <p:cNvPr id="13" name="Text 9"/>
          <p:cNvSpPr/>
          <p:nvPr/>
        </p:nvSpPr>
        <p:spPr>
          <a:xfrm>
            <a:off x="2976443" y="4134922"/>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O(1)</a:t>
            </a:r>
            <a:endParaRPr lang="en-US" sz="1900" dirty="0"/>
          </a:p>
        </p:txBody>
      </p:sp>
      <p:sp>
        <p:nvSpPr>
          <p:cNvPr id="14" name="Text 10"/>
          <p:cNvSpPr/>
          <p:nvPr/>
        </p:nvSpPr>
        <p:spPr>
          <a:xfrm>
            <a:off x="4822746" y="4134922"/>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High</a:t>
            </a:r>
            <a:endParaRPr lang="en-US" sz="1900" dirty="0"/>
          </a:p>
        </p:txBody>
      </p:sp>
      <p:sp>
        <p:nvSpPr>
          <p:cNvPr id="15" name="Text 11"/>
          <p:cNvSpPr/>
          <p:nvPr/>
        </p:nvSpPr>
        <p:spPr>
          <a:xfrm>
            <a:off x="6669048" y="4134922"/>
            <a:ext cx="134885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Low</a:t>
            </a:r>
            <a:endParaRPr lang="en-US" sz="1900" dirty="0"/>
          </a:p>
        </p:txBody>
      </p:sp>
      <p:sp>
        <p:nvSpPr>
          <p:cNvPr id="16" name="Shape 12"/>
          <p:cNvSpPr/>
          <p:nvPr/>
        </p:nvSpPr>
        <p:spPr>
          <a:xfrm>
            <a:off x="879277" y="5080754"/>
            <a:ext cx="7385447" cy="1101566"/>
          </a:xfrm>
          <a:prstGeom prst="rect">
            <a:avLst/>
          </a:prstGeom>
          <a:solidFill>
            <a:srgbClr val="FFFFFF">
              <a:alpha val="4000"/>
            </a:srgbClr>
          </a:solidFill>
          <a:ln/>
        </p:spPr>
        <p:txBody>
          <a:bodyPr/>
          <a:lstStyle/>
          <a:p>
            <a:endParaRPr lang="en-US"/>
          </a:p>
        </p:txBody>
      </p:sp>
      <p:sp>
        <p:nvSpPr>
          <p:cNvPr id="17" name="Text 13"/>
          <p:cNvSpPr/>
          <p:nvPr/>
        </p:nvSpPr>
        <p:spPr>
          <a:xfrm>
            <a:off x="1126331" y="5236488"/>
            <a:ext cx="1348859"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Linked List-based</a:t>
            </a:r>
            <a:endParaRPr lang="en-US" sz="1900" dirty="0"/>
          </a:p>
        </p:txBody>
      </p:sp>
      <p:sp>
        <p:nvSpPr>
          <p:cNvPr id="18" name="Text 14"/>
          <p:cNvSpPr/>
          <p:nvPr/>
        </p:nvSpPr>
        <p:spPr>
          <a:xfrm>
            <a:off x="2976443" y="5236488"/>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O(1)</a:t>
            </a:r>
            <a:endParaRPr lang="en-US" sz="1900" dirty="0"/>
          </a:p>
        </p:txBody>
      </p:sp>
      <p:sp>
        <p:nvSpPr>
          <p:cNvPr id="19" name="Text 15"/>
          <p:cNvSpPr/>
          <p:nvPr/>
        </p:nvSpPr>
        <p:spPr>
          <a:xfrm>
            <a:off x="4822746" y="5236488"/>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Medium</a:t>
            </a:r>
            <a:endParaRPr lang="en-US" sz="1900" dirty="0"/>
          </a:p>
        </p:txBody>
      </p:sp>
      <p:sp>
        <p:nvSpPr>
          <p:cNvPr id="20" name="Text 16"/>
          <p:cNvSpPr/>
          <p:nvPr/>
        </p:nvSpPr>
        <p:spPr>
          <a:xfrm>
            <a:off x="6669048" y="5236488"/>
            <a:ext cx="134885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High</a:t>
            </a:r>
            <a:endParaRPr lang="en-US" sz="1900" dirty="0"/>
          </a:p>
        </p:txBody>
      </p:sp>
      <p:sp>
        <p:nvSpPr>
          <p:cNvPr id="21" name="Shape 17"/>
          <p:cNvSpPr/>
          <p:nvPr/>
        </p:nvSpPr>
        <p:spPr>
          <a:xfrm>
            <a:off x="879277" y="6182320"/>
            <a:ext cx="7385447" cy="1101566"/>
          </a:xfrm>
          <a:prstGeom prst="rect">
            <a:avLst/>
          </a:prstGeom>
          <a:solidFill>
            <a:srgbClr val="000000">
              <a:alpha val="4000"/>
            </a:srgbClr>
          </a:solidFill>
          <a:ln/>
        </p:spPr>
        <p:txBody>
          <a:bodyPr/>
          <a:lstStyle/>
          <a:p>
            <a:endParaRPr lang="en-US"/>
          </a:p>
        </p:txBody>
      </p:sp>
      <p:sp>
        <p:nvSpPr>
          <p:cNvPr id="22" name="Text 18"/>
          <p:cNvSpPr/>
          <p:nvPr/>
        </p:nvSpPr>
        <p:spPr>
          <a:xfrm>
            <a:off x="1126331" y="6338054"/>
            <a:ext cx="1348859"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Circular Queue</a:t>
            </a:r>
            <a:endParaRPr lang="en-US" sz="1900" dirty="0"/>
          </a:p>
        </p:txBody>
      </p:sp>
      <p:sp>
        <p:nvSpPr>
          <p:cNvPr id="23" name="Text 19"/>
          <p:cNvSpPr/>
          <p:nvPr/>
        </p:nvSpPr>
        <p:spPr>
          <a:xfrm>
            <a:off x="2976443" y="6338054"/>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O(1)</a:t>
            </a:r>
            <a:endParaRPr lang="en-US" sz="1900" dirty="0"/>
          </a:p>
        </p:txBody>
      </p:sp>
      <p:sp>
        <p:nvSpPr>
          <p:cNvPr id="24" name="Text 20"/>
          <p:cNvSpPr/>
          <p:nvPr/>
        </p:nvSpPr>
        <p:spPr>
          <a:xfrm>
            <a:off x="4822746" y="6338054"/>
            <a:ext cx="134504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High</a:t>
            </a:r>
            <a:endParaRPr lang="en-US" sz="1900" dirty="0"/>
          </a:p>
        </p:txBody>
      </p:sp>
      <p:sp>
        <p:nvSpPr>
          <p:cNvPr id="25" name="Text 21"/>
          <p:cNvSpPr/>
          <p:nvPr/>
        </p:nvSpPr>
        <p:spPr>
          <a:xfrm>
            <a:off x="6669048" y="6338054"/>
            <a:ext cx="1348859"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Medium</a:t>
            </a:r>
            <a:endParaRPr lang="en-US"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pic>
        <p:nvPicPr>
          <p:cNvPr id="3" name="Image 1" descr="preencoded.png"/>
          <p:cNvPicPr>
            <a:picLocks noChangeAspect="1"/>
          </p:cNvPicPr>
          <p:nvPr/>
        </p:nvPicPr>
        <p:blipFill>
          <a:blip r:embed="rId4"/>
          <a:stretch>
            <a:fillRect/>
          </a:stretch>
        </p:blipFill>
        <p:spPr>
          <a:xfrm>
            <a:off x="9384983" y="2573298"/>
            <a:ext cx="5004435" cy="3086100"/>
          </a:xfrm>
          <a:prstGeom prst="rect">
            <a:avLst/>
          </a:prstGeom>
        </p:spPr>
      </p:pic>
      <p:sp>
        <p:nvSpPr>
          <p:cNvPr id="4" name="Text 0"/>
          <p:cNvSpPr/>
          <p:nvPr/>
        </p:nvSpPr>
        <p:spPr>
          <a:xfrm>
            <a:off x="674608" y="530066"/>
            <a:ext cx="5838111" cy="602456"/>
          </a:xfrm>
          <a:prstGeom prst="rect">
            <a:avLst/>
          </a:prstGeom>
          <a:noFill/>
          <a:ln/>
        </p:spPr>
        <p:txBody>
          <a:bodyPr wrap="none" lIns="0" tIns="0" rIns="0" bIns="0" rtlCol="0" anchor="t"/>
          <a:lstStyle/>
          <a:p>
            <a:pPr marL="0" indent="0">
              <a:lnSpc>
                <a:spcPts val="4700"/>
              </a:lnSpc>
              <a:buNone/>
            </a:pPr>
            <a:r>
              <a:rPr lang="en-US" sz="3750" dirty="0">
                <a:solidFill>
                  <a:srgbClr val="272D45"/>
                </a:solidFill>
                <a:ea typeface="Kanit Light" pitchFamily="34" charset="-122"/>
                <a:cs typeface="Kanit Light" pitchFamily="34" charset="-120"/>
              </a:rPr>
              <a:t>Use Cases and Applications</a:t>
            </a:r>
            <a:endParaRPr lang="en-US" sz="3750" dirty="0"/>
          </a:p>
        </p:txBody>
      </p:sp>
      <p:pic>
        <p:nvPicPr>
          <p:cNvPr id="5" name="Image 2" descr="preencoded.png"/>
          <p:cNvPicPr>
            <a:picLocks noChangeAspect="1"/>
          </p:cNvPicPr>
          <p:nvPr/>
        </p:nvPicPr>
        <p:blipFill>
          <a:blip r:embed="rId5"/>
          <a:stretch>
            <a:fillRect/>
          </a:stretch>
        </p:blipFill>
        <p:spPr>
          <a:xfrm>
            <a:off x="674608" y="1421606"/>
            <a:ext cx="481846" cy="481846"/>
          </a:xfrm>
          <a:prstGeom prst="rect">
            <a:avLst/>
          </a:prstGeom>
        </p:spPr>
      </p:pic>
      <p:sp>
        <p:nvSpPr>
          <p:cNvPr id="6" name="Text 1"/>
          <p:cNvSpPr/>
          <p:nvPr/>
        </p:nvSpPr>
        <p:spPr>
          <a:xfrm>
            <a:off x="674608" y="2096214"/>
            <a:ext cx="2409587"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ea typeface="Kanit Light" pitchFamily="34" charset="-122"/>
                <a:cs typeface="Kanit Light" pitchFamily="34" charset="-120"/>
              </a:rPr>
              <a:t>Undo Functionality</a:t>
            </a:r>
            <a:endParaRPr lang="en-US" sz="1850" dirty="0"/>
          </a:p>
        </p:txBody>
      </p:sp>
      <p:sp>
        <p:nvSpPr>
          <p:cNvPr id="7" name="Text 2"/>
          <p:cNvSpPr/>
          <p:nvPr/>
        </p:nvSpPr>
        <p:spPr>
          <a:xfrm>
            <a:off x="674608" y="2513052"/>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Stacks are ideal for implementing undo features in software applications. They efficiently store and retrieve previous states.</a:t>
            </a:r>
            <a:endParaRPr lang="en-US" sz="1500" dirty="0"/>
          </a:p>
        </p:txBody>
      </p:sp>
      <p:pic>
        <p:nvPicPr>
          <p:cNvPr id="8" name="Image 3" descr="preencoded.png"/>
          <p:cNvPicPr>
            <a:picLocks noChangeAspect="1"/>
          </p:cNvPicPr>
          <p:nvPr/>
        </p:nvPicPr>
        <p:blipFill>
          <a:blip r:embed="rId6"/>
          <a:stretch>
            <a:fillRect/>
          </a:stretch>
        </p:blipFill>
        <p:spPr>
          <a:xfrm>
            <a:off x="674608" y="3708083"/>
            <a:ext cx="481846" cy="481846"/>
          </a:xfrm>
          <a:prstGeom prst="rect">
            <a:avLst/>
          </a:prstGeom>
        </p:spPr>
      </p:pic>
      <p:sp>
        <p:nvSpPr>
          <p:cNvPr id="9" name="Text 3"/>
          <p:cNvSpPr/>
          <p:nvPr/>
        </p:nvSpPr>
        <p:spPr>
          <a:xfrm>
            <a:off x="674608" y="4382691"/>
            <a:ext cx="2409587"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ea typeface="Kanit Light" pitchFamily="34" charset="-122"/>
                <a:cs typeface="Kanit Light" pitchFamily="34" charset="-120"/>
              </a:rPr>
              <a:t>Print Job Management</a:t>
            </a:r>
            <a:endParaRPr lang="en-US" sz="1850" dirty="0"/>
          </a:p>
        </p:txBody>
      </p:sp>
      <p:sp>
        <p:nvSpPr>
          <p:cNvPr id="10" name="Text 4"/>
          <p:cNvSpPr/>
          <p:nvPr/>
        </p:nvSpPr>
        <p:spPr>
          <a:xfrm>
            <a:off x="674608" y="4799528"/>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Queues are perfect for managing print jobs. They ensure first-come-first-served order in document processing.</a:t>
            </a:r>
            <a:endParaRPr lang="en-US" sz="1500" dirty="0"/>
          </a:p>
        </p:txBody>
      </p:sp>
      <p:pic>
        <p:nvPicPr>
          <p:cNvPr id="11" name="Image 4" descr="preencoded.png"/>
          <p:cNvPicPr>
            <a:picLocks noChangeAspect="1"/>
          </p:cNvPicPr>
          <p:nvPr/>
        </p:nvPicPr>
        <p:blipFill>
          <a:blip r:embed="rId7"/>
          <a:stretch>
            <a:fillRect/>
          </a:stretch>
        </p:blipFill>
        <p:spPr>
          <a:xfrm>
            <a:off x="674608" y="5994559"/>
            <a:ext cx="481846" cy="481846"/>
          </a:xfrm>
          <a:prstGeom prst="rect">
            <a:avLst/>
          </a:prstGeom>
        </p:spPr>
      </p:pic>
      <p:sp>
        <p:nvSpPr>
          <p:cNvPr id="12" name="Text 5"/>
          <p:cNvSpPr/>
          <p:nvPr/>
        </p:nvSpPr>
        <p:spPr>
          <a:xfrm>
            <a:off x="674608" y="6669167"/>
            <a:ext cx="2522577"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ea typeface="Kanit Light" pitchFamily="34" charset="-122"/>
                <a:cs typeface="Kanit Light" pitchFamily="34" charset="-120"/>
              </a:rPr>
              <a:t>Network Packet Routing</a:t>
            </a:r>
            <a:endParaRPr lang="en-US" sz="1850" dirty="0"/>
          </a:p>
        </p:txBody>
      </p:sp>
      <p:sp>
        <p:nvSpPr>
          <p:cNvPr id="13" name="Text 6"/>
          <p:cNvSpPr/>
          <p:nvPr/>
        </p:nvSpPr>
        <p:spPr>
          <a:xfrm>
            <a:off x="674608" y="7086005"/>
            <a:ext cx="7794784"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Circular queues are used in network routers. They efficiently manage packet buffers with limited memory.</a:t>
            </a:r>
            <a:endParaRPr lang="en-US" sz="1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6463" y="2301716"/>
            <a:ext cx="4933355" cy="3626048"/>
          </a:xfrm>
          <a:prstGeom prst="rect">
            <a:avLst/>
          </a:prstGeom>
        </p:spPr>
      </p:pic>
      <p:sp>
        <p:nvSpPr>
          <p:cNvPr id="4" name="Text 0"/>
          <p:cNvSpPr/>
          <p:nvPr/>
        </p:nvSpPr>
        <p:spPr>
          <a:xfrm>
            <a:off x="6260425" y="707827"/>
            <a:ext cx="7595949" cy="1382316"/>
          </a:xfrm>
          <a:prstGeom prst="rect">
            <a:avLst/>
          </a:prstGeom>
          <a:noFill/>
          <a:ln/>
        </p:spPr>
        <p:txBody>
          <a:bodyPr wrap="square" lIns="0" tIns="0" rIns="0" bIns="0" rtlCol="0" anchor="t"/>
          <a:lstStyle/>
          <a:p>
            <a:pPr marL="0" indent="0">
              <a:lnSpc>
                <a:spcPts val="5400"/>
              </a:lnSpc>
              <a:buNone/>
            </a:pPr>
            <a:r>
              <a:rPr lang="en-US" sz="4350" dirty="0">
                <a:solidFill>
                  <a:srgbClr val="272D45"/>
                </a:solidFill>
                <a:ea typeface="Kanit Light" pitchFamily="34" charset="-122"/>
                <a:cs typeface="Kanit Light" pitchFamily="34" charset="-120"/>
              </a:rPr>
              <a:t>Implementation Considerations</a:t>
            </a:r>
            <a:endParaRPr lang="en-US" sz="4350" dirty="0"/>
          </a:p>
        </p:txBody>
      </p:sp>
      <p:sp>
        <p:nvSpPr>
          <p:cNvPr id="5" name="Shape 1"/>
          <p:cNvSpPr/>
          <p:nvPr/>
        </p:nvSpPr>
        <p:spPr>
          <a:xfrm>
            <a:off x="6260425" y="2670572"/>
            <a:ext cx="497562" cy="49756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6" name="Text 2"/>
          <p:cNvSpPr/>
          <p:nvPr/>
        </p:nvSpPr>
        <p:spPr>
          <a:xfrm>
            <a:off x="6458783" y="2753439"/>
            <a:ext cx="100846" cy="3317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ea typeface="Kanit Light" pitchFamily="34" charset="-122"/>
                <a:cs typeface="Kanit Light" pitchFamily="34" charset="-120"/>
              </a:rPr>
              <a:t>1</a:t>
            </a:r>
            <a:endParaRPr lang="en-US" sz="2600" dirty="0"/>
          </a:p>
        </p:txBody>
      </p:sp>
      <p:sp>
        <p:nvSpPr>
          <p:cNvPr id="7" name="Text 3"/>
          <p:cNvSpPr/>
          <p:nvPr/>
        </p:nvSpPr>
        <p:spPr>
          <a:xfrm>
            <a:off x="6979087" y="2670572"/>
            <a:ext cx="2764631" cy="345519"/>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Memory Constraints</a:t>
            </a:r>
            <a:endParaRPr lang="en-US" sz="2150" dirty="0"/>
          </a:p>
        </p:txBody>
      </p:sp>
      <p:sp>
        <p:nvSpPr>
          <p:cNvPr id="8" name="Text 4"/>
          <p:cNvSpPr/>
          <p:nvPr/>
        </p:nvSpPr>
        <p:spPr>
          <a:xfrm>
            <a:off x="6979087" y="3148727"/>
            <a:ext cx="6877288" cy="1061561"/>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Consider available memory when choosing an implementation. Array-based structures are preferable for memory-constrained environments.</a:t>
            </a:r>
            <a:endParaRPr lang="en-US" sz="1700" dirty="0"/>
          </a:p>
        </p:txBody>
      </p:sp>
      <p:sp>
        <p:nvSpPr>
          <p:cNvPr id="9" name="Shape 5"/>
          <p:cNvSpPr/>
          <p:nvPr/>
        </p:nvSpPr>
        <p:spPr>
          <a:xfrm>
            <a:off x="6260425" y="4680109"/>
            <a:ext cx="497562" cy="49756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0" name="Text 6"/>
          <p:cNvSpPr/>
          <p:nvPr/>
        </p:nvSpPr>
        <p:spPr>
          <a:xfrm>
            <a:off x="6425208" y="4762976"/>
            <a:ext cx="167878" cy="3317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ea typeface="Kanit Light" pitchFamily="34" charset="-122"/>
                <a:cs typeface="Kanit Light" pitchFamily="34" charset="-120"/>
              </a:rPr>
              <a:t>2</a:t>
            </a:r>
            <a:endParaRPr lang="en-US" sz="2600" dirty="0"/>
          </a:p>
        </p:txBody>
      </p:sp>
      <p:sp>
        <p:nvSpPr>
          <p:cNvPr id="11" name="Text 7"/>
          <p:cNvSpPr/>
          <p:nvPr/>
        </p:nvSpPr>
        <p:spPr>
          <a:xfrm>
            <a:off x="6979087" y="4680109"/>
            <a:ext cx="2764631" cy="345519"/>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Operation Frequency</a:t>
            </a:r>
            <a:endParaRPr lang="en-US" sz="2150" dirty="0"/>
          </a:p>
        </p:txBody>
      </p:sp>
      <p:sp>
        <p:nvSpPr>
          <p:cNvPr id="12" name="Text 8"/>
          <p:cNvSpPr/>
          <p:nvPr/>
        </p:nvSpPr>
        <p:spPr>
          <a:xfrm>
            <a:off x="6979087" y="5158264"/>
            <a:ext cx="6877288" cy="707707"/>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Analyze the frequency of push and pop operations. Linked lists excel in scenarios with frequent insertions and deletions.</a:t>
            </a:r>
            <a:endParaRPr lang="en-US" sz="1700" dirty="0"/>
          </a:p>
        </p:txBody>
      </p:sp>
      <p:sp>
        <p:nvSpPr>
          <p:cNvPr id="13" name="Shape 9"/>
          <p:cNvSpPr/>
          <p:nvPr/>
        </p:nvSpPr>
        <p:spPr>
          <a:xfrm>
            <a:off x="6260425" y="6335792"/>
            <a:ext cx="497562" cy="497562"/>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4" name="Text 10"/>
          <p:cNvSpPr/>
          <p:nvPr/>
        </p:nvSpPr>
        <p:spPr>
          <a:xfrm>
            <a:off x="6423898" y="6418659"/>
            <a:ext cx="170497" cy="331708"/>
          </a:xfrm>
          <a:prstGeom prst="rect">
            <a:avLst/>
          </a:prstGeom>
          <a:noFill/>
          <a:ln/>
        </p:spPr>
        <p:txBody>
          <a:bodyPr wrap="none" lIns="0" tIns="0" rIns="0" bIns="0" rtlCol="0" anchor="t"/>
          <a:lstStyle/>
          <a:p>
            <a:pPr marL="0" indent="0" algn="ctr">
              <a:lnSpc>
                <a:spcPts val="2600"/>
              </a:lnSpc>
              <a:buNone/>
            </a:pPr>
            <a:r>
              <a:rPr lang="en-US" sz="2600" dirty="0">
                <a:solidFill>
                  <a:srgbClr val="2C3249"/>
                </a:solidFill>
                <a:ea typeface="Kanit Light" pitchFamily="34" charset="-122"/>
                <a:cs typeface="Kanit Light" pitchFamily="34" charset="-120"/>
              </a:rPr>
              <a:t>3</a:t>
            </a:r>
            <a:endParaRPr lang="en-US" sz="2600" dirty="0"/>
          </a:p>
        </p:txBody>
      </p:sp>
      <p:sp>
        <p:nvSpPr>
          <p:cNvPr id="15" name="Text 11"/>
          <p:cNvSpPr/>
          <p:nvPr/>
        </p:nvSpPr>
        <p:spPr>
          <a:xfrm>
            <a:off x="6979087" y="6335792"/>
            <a:ext cx="2764631" cy="345519"/>
          </a:xfrm>
          <a:prstGeom prst="rect">
            <a:avLst/>
          </a:prstGeom>
          <a:noFill/>
          <a:ln/>
        </p:spPr>
        <p:txBody>
          <a:bodyPr wrap="none" lIns="0" tIns="0" rIns="0" bIns="0" rtlCol="0" anchor="t"/>
          <a:lstStyle/>
          <a:p>
            <a:pPr marL="0" indent="0">
              <a:lnSpc>
                <a:spcPts val="2700"/>
              </a:lnSpc>
              <a:buNone/>
            </a:pPr>
            <a:r>
              <a:rPr lang="en-US" sz="2150" dirty="0">
                <a:solidFill>
                  <a:srgbClr val="2C3249"/>
                </a:solidFill>
                <a:ea typeface="Kanit Light" pitchFamily="34" charset="-122"/>
                <a:cs typeface="Kanit Light" pitchFamily="34" charset="-120"/>
              </a:rPr>
              <a:t>Data Size Variability</a:t>
            </a:r>
            <a:endParaRPr lang="en-US" sz="2150" dirty="0"/>
          </a:p>
        </p:txBody>
      </p:sp>
      <p:sp>
        <p:nvSpPr>
          <p:cNvPr id="16" name="Text 12"/>
          <p:cNvSpPr/>
          <p:nvPr/>
        </p:nvSpPr>
        <p:spPr>
          <a:xfrm>
            <a:off x="6979087" y="6813947"/>
            <a:ext cx="6877288" cy="707707"/>
          </a:xfrm>
          <a:prstGeom prst="rect">
            <a:avLst/>
          </a:prstGeom>
          <a:noFill/>
          <a:ln/>
        </p:spPr>
        <p:txBody>
          <a:bodyPr wrap="square" lIns="0" tIns="0" rIns="0" bIns="0" rtlCol="0" anchor="t"/>
          <a:lstStyle/>
          <a:p>
            <a:pPr marL="0" indent="0">
              <a:lnSpc>
                <a:spcPts val="2750"/>
              </a:lnSpc>
              <a:buNone/>
            </a:pPr>
            <a:r>
              <a:rPr lang="en-US" sz="1700" dirty="0">
                <a:solidFill>
                  <a:srgbClr val="2C3249"/>
                </a:solidFill>
                <a:ea typeface="Martel Sans" pitchFamily="34" charset="-122"/>
                <a:cs typeface="Martel Sans" pitchFamily="34" charset="-120"/>
              </a:rPr>
              <a:t>Assess the variability of data size. Linked list-based implementations handle dynamic data sizes more efficiently.</a:t>
            </a:r>
            <a:endParaRPr lang="en-US"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6223" y="2317909"/>
            <a:ext cx="4973836" cy="3593663"/>
          </a:xfrm>
          <a:prstGeom prst="rect">
            <a:avLst/>
          </a:prstGeom>
        </p:spPr>
      </p:pic>
      <p:sp>
        <p:nvSpPr>
          <p:cNvPr id="4" name="Text 0"/>
          <p:cNvSpPr/>
          <p:nvPr/>
        </p:nvSpPr>
        <p:spPr>
          <a:xfrm>
            <a:off x="6203990" y="982980"/>
            <a:ext cx="7347109" cy="640675"/>
          </a:xfrm>
          <a:prstGeom prst="rect">
            <a:avLst/>
          </a:prstGeom>
          <a:noFill/>
          <a:ln/>
        </p:spPr>
        <p:txBody>
          <a:bodyPr wrap="none" lIns="0" tIns="0" rIns="0" bIns="0" rtlCol="0" anchor="t"/>
          <a:lstStyle/>
          <a:p>
            <a:pPr marL="0" indent="0">
              <a:lnSpc>
                <a:spcPts val="5000"/>
              </a:lnSpc>
              <a:buNone/>
            </a:pPr>
            <a:r>
              <a:rPr lang="en-US" sz="4000" dirty="0">
                <a:solidFill>
                  <a:srgbClr val="272D45"/>
                </a:solidFill>
                <a:ea typeface="Kanit Light" pitchFamily="34" charset="-122"/>
                <a:cs typeface="Kanit Light" pitchFamily="34" charset="-120"/>
              </a:rPr>
              <a:t>Future Trends and Optimizations</a:t>
            </a:r>
            <a:endParaRPr lang="en-US" sz="4000" dirty="0"/>
          </a:p>
        </p:txBody>
      </p:sp>
      <p:pic>
        <p:nvPicPr>
          <p:cNvPr id="5" name="Image 2" descr="preencoded.png"/>
          <p:cNvPicPr>
            <a:picLocks noChangeAspect="1"/>
          </p:cNvPicPr>
          <p:nvPr/>
        </p:nvPicPr>
        <p:blipFill>
          <a:blip r:embed="rId5"/>
          <a:stretch>
            <a:fillRect/>
          </a:stretch>
        </p:blipFill>
        <p:spPr>
          <a:xfrm>
            <a:off x="6203990" y="1931194"/>
            <a:ext cx="1025128" cy="1640324"/>
          </a:xfrm>
          <a:prstGeom prst="rect">
            <a:avLst/>
          </a:prstGeom>
        </p:spPr>
      </p:pic>
      <p:sp>
        <p:nvSpPr>
          <p:cNvPr id="6" name="Text 1"/>
          <p:cNvSpPr/>
          <p:nvPr/>
        </p:nvSpPr>
        <p:spPr>
          <a:xfrm>
            <a:off x="7536656" y="2136219"/>
            <a:ext cx="3481388" cy="320397"/>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ea typeface="Kanit Light" pitchFamily="34" charset="-122"/>
                <a:cs typeface="Kanit Light" pitchFamily="34" charset="-120"/>
              </a:rPr>
              <a:t>Cache-Aware Implementations</a:t>
            </a:r>
            <a:endParaRPr lang="en-US" sz="2000" dirty="0"/>
          </a:p>
        </p:txBody>
      </p:sp>
      <p:sp>
        <p:nvSpPr>
          <p:cNvPr id="7" name="Text 2"/>
          <p:cNvSpPr/>
          <p:nvPr/>
        </p:nvSpPr>
        <p:spPr>
          <a:xfrm>
            <a:off x="7536656" y="2579608"/>
            <a:ext cx="6376154" cy="656034"/>
          </a:xfrm>
          <a:prstGeom prst="rect">
            <a:avLst/>
          </a:prstGeom>
          <a:noFill/>
          <a:ln/>
        </p:spPr>
        <p:txBody>
          <a:bodyPr wrap="square" lIns="0" tIns="0" rIns="0" bIns="0" rtlCol="0" anchor="t"/>
          <a:lstStyle/>
          <a:p>
            <a:pPr marL="0" indent="0" algn="l">
              <a:lnSpc>
                <a:spcPts val="2550"/>
              </a:lnSpc>
              <a:buNone/>
            </a:pPr>
            <a:r>
              <a:rPr lang="en-US" sz="1600" dirty="0">
                <a:solidFill>
                  <a:srgbClr val="2C3249"/>
                </a:solidFill>
                <a:ea typeface="Martel Sans" pitchFamily="34" charset="-122"/>
                <a:cs typeface="Martel Sans" pitchFamily="34" charset="-120"/>
              </a:rPr>
              <a:t>Future optimizations will focus on cache-friendly designs. This will improve performance in modern processor architectures.</a:t>
            </a:r>
            <a:endParaRPr lang="en-US" sz="1600" dirty="0"/>
          </a:p>
        </p:txBody>
      </p:sp>
      <p:pic>
        <p:nvPicPr>
          <p:cNvPr id="8" name="Image 3" descr="preencoded.png"/>
          <p:cNvPicPr>
            <a:picLocks noChangeAspect="1"/>
          </p:cNvPicPr>
          <p:nvPr/>
        </p:nvPicPr>
        <p:blipFill>
          <a:blip r:embed="rId6"/>
          <a:stretch>
            <a:fillRect/>
          </a:stretch>
        </p:blipFill>
        <p:spPr>
          <a:xfrm>
            <a:off x="6203990" y="3571518"/>
            <a:ext cx="1025128" cy="1837492"/>
          </a:xfrm>
          <a:prstGeom prst="rect">
            <a:avLst/>
          </a:prstGeom>
        </p:spPr>
      </p:pic>
      <p:sp>
        <p:nvSpPr>
          <p:cNvPr id="9" name="Text 3"/>
          <p:cNvSpPr/>
          <p:nvPr/>
        </p:nvSpPr>
        <p:spPr>
          <a:xfrm>
            <a:off x="7536656" y="3776543"/>
            <a:ext cx="3051929" cy="320397"/>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ea typeface="Kanit Light" pitchFamily="34" charset="-122"/>
                <a:cs typeface="Kanit Light" pitchFamily="34" charset="-120"/>
              </a:rPr>
              <a:t>Concurrent Data Structures</a:t>
            </a:r>
            <a:endParaRPr lang="en-US" sz="2000" dirty="0"/>
          </a:p>
        </p:txBody>
      </p:sp>
      <p:sp>
        <p:nvSpPr>
          <p:cNvPr id="10" name="Text 4"/>
          <p:cNvSpPr/>
          <p:nvPr/>
        </p:nvSpPr>
        <p:spPr>
          <a:xfrm>
            <a:off x="7536656" y="4219932"/>
            <a:ext cx="6376154" cy="984052"/>
          </a:xfrm>
          <a:prstGeom prst="rect">
            <a:avLst/>
          </a:prstGeom>
          <a:noFill/>
          <a:ln/>
        </p:spPr>
        <p:txBody>
          <a:bodyPr wrap="square" lIns="0" tIns="0" rIns="0" bIns="0" rtlCol="0" anchor="t"/>
          <a:lstStyle/>
          <a:p>
            <a:pPr marL="0" indent="0" algn="l">
              <a:lnSpc>
                <a:spcPts val="2550"/>
              </a:lnSpc>
              <a:buNone/>
            </a:pPr>
            <a:r>
              <a:rPr lang="en-US" sz="1600" dirty="0">
                <a:solidFill>
                  <a:srgbClr val="2C3249"/>
                </a:solidFill>
                <a:ea typeface="Martel Sans" pitchFamily="34" charset="-122"/>
                <a:cs typeface="Martel Sans" pitchFamily="34" charset="-120"/>
              </a:rPr>
              <a:t>Development of lock-free and wait-free implementations will continue. These will enhance performance in multi-threaded environments.</a:t>
            </a:r>
            <a:endParaRPr lang="en-US" sz="1600" dirty="0"/>
          </a:p>
        </p:txBody>
      </p:sp>
      <p:pic>
        <p:nvPicPr>
          <p:cNvPr id="11" name="Image 4" descr="preencoded.png"/>
          <p:cNvPicPr>
            <a:picLocks noChangeAspect="1"/>
          </p:cNvPicPr>
          <p:nvPr/>
        </p:nvPicPr>
        <p:blipFill>
          <a:blip r:embed="rId7"/>
          <a:stretch>
            <a:fillRect/>
          </a:stretch>
        </p:blipFill>
        <p:spPr>
          <a:xfrm>
            <a:off x="6203990" y="5409009"/>
            <a:ext cx="1025128" cy="1837492"/>
          </a:xfrm>
          <a:prstGeom prst="rect">
            <a:avLst/>
          </a:prstGeom>
        </p:spPr>
      </p:pic>
      <p:sp>
        <p:nvSpPr>
          <p:cNvPr id="12" name="Text 5"/>
          <p:cNvSpPr/>
          <p:nvPr/>
        </p:nvSpPr>
        <p:spPr>
          <a:xfrm>
            <a:off x="7536656" y="5614035"/>
            <a:ext cx="3823692" cy="320397"/>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ea typeface="Kanit Light" pitchFamily="34" charset="-122"/>
                <a:cs typeface="Kanit Light" pitchFamily="34" charset="-120"/>
              </a:rPr>
              <a:t>Quantum Computing Adaptations</a:t>
            </a:r>
            <a:endParaRPr lang="en-US" sz="2000" dirty="0"/>
          </a:p>
        </p:txBody>
      </p:sp>
      <p:sp>
        <p:nvSpPr>
          <p:cNvPr id="13" name="Text 6"/>
          <p:cNvSpPr/>
          <p:nvPr/>
        </p:nvSpPr>
        <p:spPr>
          <a:xfrm>
            <a:off x="7536656" y="6057424"/>
            <a:ext cx="6376154" cy="984052"/>
          </a:xfrm>
          <a:prstGeom prst="rect">
            <a:avLst/>
          </a:prstGeom>
          <a:noFill/>
          <a:ln/>
        </p:spPr>
        <p:txBody>
          <a:bodyPr wrap="square" lIns="0" tIns="0" rIns="0" bIns="0" rtlCol="0" anchor="t"/>
          <a:lstStyle/>
          <a:p>
            <a:pPr marL="0" indent="0" algn="l">
              <a:lnSpc>
                <a:spcPts val="2550"/>
              </a:lnSpc>
              <a:buNone/>
            </a:pPr>
            <a:r>
              <a:rPr lang="en-US" sz="1600" dirty="0">
                <a:solidFill>
                  <a:srgbClr val="2C3249"/>
                </a:solidFill>
                <a:ea typeface="Martel Sans" pitchFamily="34" charset="-122"/>
                <a:cs typeface="Martel Sans" pitchFamily="34" charset="-120"/>
              </a:rPr>
              <a:t>Research into quantum-compatible data structures will emerge. This will prepare for the advent of quantum computing technologies.</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658070"/>
            <a:ext cx="4869061" cy="2913340"/>
          </a:xfrm>
          <a:prstGeom prst="rect">
            <a:avLst/>
          </a:prstGeom>
        </p:spPr>
      </p:pic>
      <p:sp>
        <p:nvSpPr>
          <p:cNvPr id="4" name="Text 0"/>
          <p:cNvSpPr/>
          <p:nvPr/>
        </p:nvSpPr>
        <p:spPr>
          <a:xfrm>
            <a:off x="6350437" y="1522571"/>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272D45"/>
                </a:solidFill>
                <a:ea typeface="Kanit Light" pitchFamily="34" charset="-122"/>
                <a:cs typeface="Kanit Light" pitchFamily="34" charset="-120"/>
              </a:rPr>
              <a:t>Introduction to Sorting Algorithms</a:t>
            </a:r>
            <a:endParaRPr lang="en-US" sz="6700" dirty="0"/>
          </a:p>
        </p:txBody>
      </p:sp>
      <p:sp>
        <p:nvSpPr>
          <p:cNvPr id="5" name="Text 1"/>
          <p:cNvSpPr/>
          <p:nvPr/>
        </p:nvSpPr>
        <p:spPr>
          <a:xfrm>
            <a:off x="6350437" y="4022169"/>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Sorting algorithms are fundamental in computer science. They organize data efficiently, enabling faster searches and optimized processing. Understanding these algorithms is crucial for developing efficient software systems and solving complex computational problems.</a:t>
            </a:r>
            <a:endParaRPr lang="en-US" sz="1900" dirty="0"/>
          </a:p>
        </p:txBody>
      </p:sp>
      <p:sp>
        <p:nvSpPr>
          <p:cNvPr id="6" name="Shape 2"/>
          <p:cNvSpPr/>
          <p:nvPr/>
        </p:nvSpPr>
        <p:spPr>
          <a:xfrm>
            <a:off x="6350437" y="6293525"/>
            <a:ext cx="394930" cy="394930"/>
          </a:xfrm>
          <a:prstGeom prst="roundRect">
            <a:avLst>
              <a:gd name="adj" fmla="val 23151155"/>
            </a:avLst>
          </a:prstGeom>
          <a:noFill/>
          <a:ln w="7620">
            <a:solidFill>
              <a:srgbClr val="FFFFFF"/>
            </a:solidFill>
            <a:prstDash val="solid"/>
          </a:ln>
        </p:spPr>
        <p:txBody>
          <a:bodyPr/>
          <a:lstStyle/>
          <a:p>
            <a:endParaRPr lang="en-US"/>
          </a:p>
        </p:txBody>
      </p:sp>
      <p:sp>
        <p:nvSpPr>
          <p:cNvPr id="8" name="Text 3"/>
          <p:cNvSpPr/>
          <p:nvPr/>
        </p:nvSpPr>
        <p:spPr>
          <a:xfrm>
            <a:off x="6868716" y="6275070"/>
            <a:ext cx="2401967"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1656" y="2616875"/>
            <a:ext cx="4891088" cy="2995851"/>
          </a:xfrm>
          <a:prstGeom prst="rect">
            <a:avLst/>
          </a:prstGeom>
        </p:spPr>
      </p:pic>
      <p:sp>
        <p:nvSpPr>
          <p:cNvPr id="4" name="Text 0"/>
          <p:cNvSpPr/>
          <p:nvPr/>
        </p:nvSpPr>
        <p:spPr>
          <a:xfrm>
            <a:off x="833199" y="674489"/>
            <a:ext cx="5951696" cy="743903"/>
          </a:xfrm>
          <a:prstGeom prst="rect">
            <a:avLst/>
          </a:prstGeom>
          <a:noFill/>
          <a:ln/>
        </p:spPr>
        <p:txBody>
          <a:bodyPr wrap="none" lIns="0" tIns="0" rIns="0" bIns="0" rtlCol="0" anchor="t"/>
          <a:lstStyle/>
          <a:p>
            <a:pPr marL="0" indent="0">
              <a:lnSpc>
                <a:spcPts val="5850"/>
              </a:lnSpc>
              <a:buNone/>
            </a:pPr>
            <a:r>
              <a:rPr lang="en-US" sz="4650" dirty="0">
                <a:solidFill>
                  <a:srgbClr val="272D45"/>
                </a:solidFill>
                <a:ea typeface="Kanit Light" pitchFamily="34" charset="-122"/>
                <a:cs typeface="Kanit Light" pitchFamily="34" charset="-120"/>
              </a:rPr>
              <a:t>What is DSA?</a:t>
            </a:r>
            <a:endParaRPr lang="en-US" sz="4650" dirty="0"/>
          </a:p>
        </p:txBody>
      </p:sp>
      <p:sp>
        <p:nvSpPr>
          <p:cNvPr id="5" name="Shape 1"/>
          <p:cNvSpPr/>
          <p:nvPr/>
        </p:nvSpPr>
        <p:spPr>
          <a:xfrm>
            <a:off x="833199" y="1775460"/>
            <a:ext cx="7477601" cy="1767840"/>
          </a:xfrm>
          <a:prstGeom prst="roundRect">
            <a:avLst>
              <a:gd name="adj" fmla="val 5656"/>
            </a:avLst>
          </a:prstGeom>
          <a:solidFill>
            <a:srgbClr val="DFECE9"/>
          </a:solidFill>
          <a:ln w="7620">
            <a:solidFill>
              <a:srgbClr val="C5D2CF"/>
            </a:solidFill>
            <a:prstDash val="solid"/>
          </a:ln>
        </p:spPr>
        <p:txBody>
          <a:bodyPr/>
          <a:lstStyle/>
          <a:p>
            <a:endParaRPr lang="en-US"/>
          </a:p>
        </p:txBody>
      </p:sp>
      <p:sp>
        <p:nvSpPr>
          <p:cNvPr id="6" name="Text 2"/>
          <p:cNvSpPr/>
          <p:nvPr/>
        </p:nvSpPr>
        <p:spPr>
          <a:xfrm>
            <a:off x="1078825" y="2021086"/>
            <a:ext cx="2975848" cy="371832"/>
          </a:xfrm>
          <a:prstGeom prst="rect">
            <a:avLst/>
          </a:prstGeom>
          <a:noFill/>
          <a:ln/>
        </p:spPr>
        <p:txBody>
          <a:bodyPr wrap="none" lIns="0" tIns="0" rIns="0" bIns="0" rtlCol="0" anchor="t"/>
          <a:lstStyle/>
          <a:p>
            <a:pPr marL="0" indent="0">
              <a:lnSpc>
                <a:spcPts val="2900"/>
              </a:lnSpc>
              <a:buNone/>
            </a:pPr>
            <a:r>
              <a:rPr lang="en-US" sz="2300" dirty="0">
                <a:solidFill>
                  <a:srgbClr val="2C3249"/>
                </a:solidFill>
                <a:ea typeface="Kanit Light" pitchFamily="34" charset="-122"/>
                <a:cs typeface="Kanit Light" pitchFamily="34" charset="-120"/>
              </a:rPr>
              <a:t>Data Structures</a:t>
            </a:r>
            <a:endParaRPr lang="en-US" sz="2300" dirty="0"/>
          </a:p>
        </p:txBody>
      </p:sp>
      <p:sp>
        <p:nvSpPr>
          <p:cNvPr id="7" name="Text 3"/>
          <p:cNvSpPr/>
          <p:nvPr/>
        </p:nvSpPr>
        <p:spPr>
          <a:xfrm>
            <a:off x="1078825" y="2535674"/>
            <a:ext cx="6986349" cy="762000"/>
          </a:xfrm>
          <a:prstGeom prst="rect">
            <a:avLst/>
          </a:prstGeom>
          <a:noFill/>
          <a:ln/>
        </p:spPr>
        <p:txBody>
          <a:bodyPr wrap="square" lIns="0" tIns="0" rIns="0" bIns="0" rtlCol="0" anchor="t"/>
          <a:lstStyle/>
          <a:p>
            <a:pPr marL="0" indent="0">
              <a:lnSpc>
                <a:spcPts val="2950"/>
              </a:lnSpc>
              <a:buNone/>
            </a:pPr>
            <a:r>
              <a:rPr lang="en-US" sz="1850" dirty="0">
                <a:solidFill>
                  <a:srgbClr val="2C3249"/>
                </a:solidFill>
                <a:ea typeface="Martel Sans" pitchFamily="34" charset="-122"/>
                <a:cs typeface="Martel Sans" pitchFamily="34" charset="-120"/>
              </a:rPr>
              <a:t>Organize and store data efficiently. Examples include arrays, linked lists, and trees.</a:t>
            </a:r>
            <a:endParaRPr lang="en-US" sz="1850" dirty="0"/>
          </a:p>
        </p:txBody>
      </p:sp>
      <p:sp>
        <p:nvSpPr>
          <p:cNvPr id="8" name="Shape 4"/>
          <p:cNvSpPr/>
          <p:nvPr/>
        </p:nvSpPr>
        <p:spPr>
          <a:xfrm>
            <a:off x="833199" y="3781306"/>
            <a:ext cx="7477601" cy="1767840"/>
          </a:xfrm>
          <a:prstGeom prst="roundRect">
            <a:avLst>
              <a:gd name="adj" fmla="val 5656"/>
            </a:avLst>
          </a:prstGeom>
          <a:solidFill>
            <a:srgbClr val="DFECE9"/>
          </a:solidFill>
          <a:ln w="7620">
            <a:solidFill>
              <a:srgbClr val="C5D2CF"/>
            </a:solidFill>
            <a:prstDash val="solid"/>
          </a:ln>
        </p:spPr>
        <p:txBody>
          <a:bodyPr/>
          <a:lstStyle/>
          <a:p>
            <a:endParaRPr lang="en-US"/>
          </a:p>
        </p:txBody>
      </p:sp>
      <p:sp>
        <p:nvSpPr>
          <p:cNvPr id="9" name="Text 5"/>
          <p:cNvSpPr/>
          <p:nvPr/>
        </p:nvSpPr>
        <p:spPr>
          <a:xfrm>
            <a:off x="1078825" y="4026932"/>
            <a:ext cx="2975848" cy="371832"/>
          </a:xfrm>
          <a:prstGeom prst="rect">
            <a:avLst/>
          </a:prstGeom>
          <a:noFill/>
          <a:ln/>
        </p:spPr>
        <p:txBody>
          <a:bodyPr wrap="none" lIns="0" tIns="0" rIns="0" bIns="0" rtlCol="0" anchor="t"/>
          <a:lstStyle/>
          <a:p>
            <a:pPr marL="0" indent="0">
              <a:lnSpc>
                <a:spcPts val="2900"/>
              </a:lnSpc>
              <a:buNone/>
            </a:pPr>
            <a:r>
              <a:rPr lang="en-US" sz="2300" dirty="0">
                <a:solidFill>
                  <a:srgbClr val="2C3249"/>
                </a:solidFill>
                <a:ea typeface="Kanit Light" pitchFamily="34" charset="-122"/>
                <a:cs typeface="Kanit Light" pitchFamily="34" charset="-120"/>
              </a:rPr>
              <a:t>Algorithms</a:t>
            </a:r>
            <a:endParaRPr lang="en-US" sz="2300" dirty="0"/>
          </a:p>
        </p:txBody>
      </p:sp>
      <p:sp>
        <p:nvSpPr>
          <p:cNvPr id="10" name="Text 6"/>
          <p:cNvSpPr/>
          <p:nvPr/>
        </p:nvSpPr>
        <p:spPr>
          <a:xfrm>
            <a:off x="1078825" y="4541520"/>
            <a:ext cx="6986349" cy="762000"/>
          </a:xfrm>
          <a:prstGeom prst="rect">
            <a:avLst/>
          </a:prstGeom>
          <a:noFill/>
          <a:ln/>
        </p:spPr>
        <p:txBody>
          <a:bodyPr wrap="square" lIns="0" tIns="0" rIns="0" bIns="0" rtlCol="0" anchor="t"/>
          <a:lstStyle/>
          <a:p>
            <a:pPr marL="0" indent="0">
              <a:lnSpc>
                <a:spcPts val="2950"/>
              </a:lnSpc>
              <a:buNone/>
            </a:pPr>
            <a:r>
              <a:rPr lang="en-US" sz="1850" dirty="0">
                <a:solidFill>
                  <a:srgbClr val="2C3249"/>
                </a:solidFill>
                <a:ea typeface="Martel Sans" pitchFamily="34" charset="-122"/>
                <a:cs typeface="Martel Sans" pitchFamily="34" charset="-120"/>
              </a:rPr>
              <a:t>Step-by-step procedures for solving problems. They manipulate data within structures.</a:t>
            </a:r>
            <a:endParaRPr lang="en-US" sz="1850" dirty="0"/>
          </a:p>
        </p:txBody>
      </p:sp>
      <p:sp>
        <p:nvSpPr>
          <p:cNvPr id="11" name="Shape 7"/>
          <p:cNvSpPr/>
          <p:nvPr/>
        </p:nvSpPr>
        <p:spPr>
          <a:xfrm>
            <a:off x="833199" y="5787152"/>
            <a:ext cx="7477601" cy="1767840"/>
          </a:xfrm>
          <a:prstGeom prst="roundRect">
            <a:avLst>
              <a:gd name="adj" fmla="val 5656"/>
            </a:avLst>
          </a:prstGeom>
          <a:solidFill>
            <a:srgbClr val="DFECE9"/>
          </a:solidFill>
          <a:ln w="7620">
            <a:solidFill>
              <a:srgbClr val="C5D2CF"/>
            </a:solidFill>
            <a:prstDash val="solid"/>
          </a:ln>
        </p:spPr>
        <p:txBody>
          <a:bodyPr/>
          <a:lstStyle/>
          <a:p>
            <a:endParaRPr lang="en-US"/>
          </a:p>
        </p:txBody>
      </p:sp>
      <p:sp>
        <p:nvSpPr>
          <p:cNvPr id="12" name="Text 8"/>
          <p:cNvSpPr/>
          <p:nvPr/>
        </p:nvSpPr>
        <p:spPr>
          <a:xfrm>
            <a:off x="1078825" y="6032778"/>
            <a:ext cx="2975848" cy="371832"/>
          </a:xfrm>
          <a:prstGeom prst="rect">
            <a:avLst/>
          </a:prstGeom>
          <a:noFill/>
          <a:ln/>
        </p:spPr>
        <p:txBody>
          <a:bodyPr wrap="none" lIns="0" tIns="0" rIns="0" bIns="0" rtlCol="0" anchor="t"/>
          <a:lstStyle/>
          <a:p>
            <a:pPr marL="0" indent="0">
              <a:lnSpc>
                <a:spcPts val="2900"/>
              </a:lnSpc>
              <a:buNone/>
            </a:pPr>
            <a:r>
              <a:rPr lang="en-US" sz="2300" dirty="0">
                <a:solidFill>
                  <a:srgbClr val="2C3249"/>
                </a:solidFill>
                <a:ea typeface="Kanit Light" pitchFamily="34" charset="-122"/>
                <a:cs typeface="Kanit Light" pitchFamily="34" charset="-120"/>
              </a:rPr>
              <a:t>DSA Combined</a:t>
            </a:r>
            <a:endParaRPr lang="en-US" sz="2300" dirty="0"/>
          </a:p>
        </p:txBody>
      </p:sp>
      <p:sp>
        <p:nvSpPr>
          <p:cNvPr id="13" name="Text 9"/>
          <p:cNvSpPr/>
          <p:nvPr/>
        </p:nvSpPr>
        <p:spPr>
          <a:xfrm>
            <a:off x="1078825" y="6547366"/>
            <a:ext cx="6986349" cy="762000"/>
          </a:xfrm>
          <a:prstGeom prst="rect">
            <a:avLst/>
          </a:prstGeom>
          <a:noFill/>
          <a:ln/>
        </p:spPr>
        <p:txBody>
          <a:bodyPr wrap="square" lIns="0" tIns="0" rIns="0" bIns="0" rtlCol="0" anchor="t"/>
          <a:lstStyle/>
          <a:p>
            <a:pPr marL="0" indent="0">
              <a:lnSpc>
                <a:spcPts val="2950"/>
              </a:lnSpc>
              <a:buNone/>
            </a:pPr>
            <a:r>
              <a:rPr lang="en-US" sz="1850" dirty="0">
                <a:solidFill>
                  <a:srgbClr val="2C3249"/>
                </a:solidFill>
                <a:ea typeface="Martel Sans" pitchFamily="34" charset="-122"/>
                <a:cs typeface="Martel Sans" pitchFamily="34" charset="-120"/>
              </a:rPr>
              <a:t>DSA forms the backbone of efficient programming. It optimizes data management and problem-solving.</a:t>
            </a:r>
            <a:endParaRPr lang="en-US" sz="18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1578" y="2447092"/>
            <a:ext cx="5003125" cy="3335417"/>
          </a:xfrm>
          <a:prstGeom prst="rect">
            <a:avLst/>
          </a:prstGeom>
        </p:spPr>
      </p:pic>
      <p:sp>
        <p:nvSpPr>
          <p:cNvPr id="4" name="Text 0"/>
          <p:cNvSpPr/>
          <p:nvPr/>
        </p:nvSpPr>
        <p:spPr>
          <a:xfrm>
            <a:off x="6162913" y="686514"/>
            <a:ext cx="5577602" cy="604004"/>
          </a:xfrm>
          <a:prstGeom prst="rect">
            <a:avLst/>
          </a:prstGeom>
          <a:noFill/>
          <a:ln/>
        </p:spPr>
        <p:txBody>
          <a:bodyPr wrap="none" lIns="0" tIns="0" rIns="0" bIns="0" rtlCol="0" anchor="t"/>
          <a:lstStyle/>
          <a:p>
            <a:pPr marL="0" indent="0">
              <a:lnSpc>
                <a:spcPts val="4750"/>
              </a:lnSpc>
              <a:buNone/>
            </a:pPr>
            <a:r>
              <a:rPr lang="en-US" sz="3800" dirty="0">
                <a:solidFill>
                  <a:srgbClr val="272D45"/>
                </a:solidFill>
                <a:ea typeface="Kanit Light" pitchFamily="34" charset="-122"/>
                <a:cs typeface="Kanit Light" pitchFamily="34" charset="-120"/>
              </a:rPr>
              <a:t>Bubble Sort - Introduction</a:t>
            </a:r>
            <a:endParaRPr lang="en-US" sz="3800" dirty="0"/>
          </a:p>
        </p:txBody>
      </p:sp>
      <p:sp>
        <p:nvSpPr>
          <p:cNvPr id="5" name="Shape 1"/>
          <p:cNvSpPr/>
          <p:nvPr/>
        </p:nvSpPr>
        <p:spPr>
          <a:xfrm>
            <a:off x="6441400" y="1580436"/>
            <a:ext cx="22860" cy="5962531"/>
          </a:xfrm>
          <a:prstGeom prst="roundRect">
            <a:avLst>
              <a:gd name="adj" fmla="val 355148"/>
            </a:avLst>
          </a:prstGeom>
          <a:solidFill>
            <a:srgbClr val="C5D2CF"/>
          </a:solidFill>
          <a:ln/>
        </p:spPr>
        <p:txBody>
          <a:bodyPr/>
          <a:lstStyle/>
          <a:p>
            <a:endParaRPr lang="en-US"/>
          </a:p>
        </p:txBody>
      </p:sp>
      <p:sp>
        <p:nvSpPr>
          <p:cNvPr id="6" name="Shape 2"/>
          <p:cNvSpPr/>
          <p:nvPr/>
        </p:nvSpPr>
        <p:spPr>
          <a:xfrm>
            <a:off x="6647378" y="2003822"/>
            <a:ext cx="676513" cy="22860"/>
          </a:xfrm>
          <a:prstGeom prst="roundRect">
            <a:avLst>
              <a:gd name="adj" fmla="val 355148"/>
            </a:avLst>
          </a:prstGeom>
          <a:solidFill>
            <a:srgbClr val="C5D2CF"/>
          </a:solidFill>
          <a:ln/>
        </p:spPr>
        <p:txBody>
          <a:bodyPr/>
          <a:lstStyle/>
          <a:p>
            <a:endParaRPr lang="en-US"/>
          </a:p>
        </p:txBody>
      </p:sp>
      <p:sp>
        <p:nvSpPr>
          <p:cNvPr id="7" name="Shape 3"/>
          <p:cNvSpPr/>
          <p:nvPr/>
        </p:nvSpPr>
        <p:spPr>
          <a:xfrm>
            <a:off x="6235422" y="1797844"/>
            <a:ext cx="434816" cy="434816"/>
          </a:xfrm>
          <a:prstGeom prst="roundRect">
            <a:avLst>
              <a:gd name="adj" fmla="val 18672"/>
            </a:avLst>
          </a:prstGeom>
          <a:solidFill>
            <a:srgbClr val="DFECE9"/>
          </a:solidFill>
          <a:ln w="7620">
            <a:solidFill>
              <a:srgbClr val="C5D2CF"/>
            </a:solidFill>
            <a:prstDash val="solid"/>
          </a:ln>
        </p:spPr>
        <p:txBody>
          <a:bodyPr/>
          <a:lstStyle/>
          <a:p>
            <a:endParaRPr lang="en-US"/>
          </a:p>
        </p:txBody>
      </p:sp>
      <p:sp>
        <p:nvSpPr>
          <p:cNvPr id="8" name="Text 4"/>
          <p:cNvSpPr/>
          <p:nvPr/>
        </p:nvSpPr>
        <p:spPr>
          <a:xfrm>
            <a:off x="6408658" y="1870234"/>
            <a:ext cx="88225" cy="289917"/>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ea typeface="Kanit Light" pitchFamily="34" charset="-122"/>
                <a:cs typeface="Kanit Light" pitchFamily="34" charset="-120"/>
              </a:rPr>
              <a:t>1</a:t>
            </a:r>
            <a:endParaRPr lang="en-US" sz="2250" dirty="0"/>
          </a:p>
        </p:txBody>
      </p:sp>
      <p:sp>
        <p:nvSpPr>
          <p:cNvPr id="9" name="Text 5"/>
          <p:cNvSpPr/>
          <p:nvPr/>
        </p:nvSpPr>
        <p:spPr>
          <a:xfrm>
            <a:off x="7515939" y="1773674"/>
            <a:ext cx="3732728" cy="30194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ea typeface="Kanit Light" pitchFamily="34" charset="-122"/>
                <a:cs typeface="Kanit Light" pitchFamily="34" charset="-120"/>
              </a:rPr>
              <a:t>Step 1: Compare Adjacent Elements</a:t>
            </a:r>
            <a:endParaRPr lang="en-US" sz="1900" dirty="0"/>
          </a:p>
        </p:txBody>
      </p:sp>
      <p:sp>
        <p:nvSpPr>
          <p:cNvPr id="10" name="Text 6"/>
          <p:cNvSpPr/>
          <p:nvPr/>
        </p:nvSpPr>
        <p:spPr>
          <a:xfrm>
            <a:off x="7515939" y="2191583"/>
            <a:ext cx="6437948" cy="309324"/>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Start with the first two elements. Compare and swap if out of order.</a:t>
            </a:r>
            <a:endParaRPr lang="en-US" sz="1500" dirty="0"/>
          </a:p>
        </p:txBody>
      </p:sp>
      <p:sp>
        <p:nvSpPr>
          <p:cNvPr id="11" name="Shape 7"/>
          <p:cNvSpPr/>
          <p:nvPr/>
        </p:nvSpPr>
        <p:spPr>
          <a:xfrm>
            <a:off x="6647378" y="3310771"/>
            <a:ext cx="676513" cy="22860"/>
          </a:xfrm>
          <a:prstGeom prst="roundRect">
            <a:avLst>
              <a:gd name="adj" fmla="val 355148"/>
            </a:avLst>
          </a:prstGeom>
          <a:solidFill>
            <a:srgbClr val="C5D2CF"/>
          </a:solidFill>
          <a:ln/>
        </p:spPr>
        <p:txBody>
          <a:bodyPr/>
          <a:lstStyle/>
          <a:p>
            <a:endParaRPr lang="en-US"/>
          </a:p>
        </p:txBody>
      </p:sp>
      <p:sp>
        <p:nvSpPr>
          <p:cNvPr id="12" name="Shape 8"/>
          <p:cNvSpPr/>
          <p:nvPr/>
        </p:nvSpPr>
        <p:spPr>
          <a:xfrm>
            <a:off x="6235422" y="3104793"/>
            <a:ext cx="434816" cy="434816"/>
          </a:xfrm>
          <a:prstGeom prst="roundRect">
            <a:avLst>
              <a:gd name="adj" fmla="val 18672"/>
            </a:avLst>
          </a:prstGeom>
          <a:solidFill>
            <a:srgbClr val="DFECE9"/>
          </a:solidFill>
          <a:ln w="7620">
            <a:solidFill>
              <a:srgbClr val="C5D2CF"/>
            </a:solidFill>
            <a:prstDash val="solid"/>
          </a:ln>
        </p:spPr>
        <p:txBody>
          <a:bodyPr/>
          <a:lstStyle/>
          <a:p>
            <a:endParaRPr lang="en-US"/>
          </a:p>
        </p:txBody>
      </p:sp>
      <p:sp>
        <p:nvSpPr>
          <p:cNvPr id="13" name="Text 9"/>
          <p:cNvSpPr/>
          <p:nvPr/>
        </p:nvSpPr>
        <p:spPr>
          <a:xfrm>
            <a:off x="6379369" y="3177183"/>
            <a:ext cx="146804" cy="289917"/>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ea typeface="Kanit Light" pitchFamily="34" charset="-122"/>
                <a:cs typeface="Kanit Light" pitchFamily="34" charset="-120"/>
              </a:rPr>
              <a:t>2</a:t>
            </a:r>
            <a:endParaRPr lang="en-US" sz="2250" dirty="0"/>
          </a:p>
        </p:txBody>
      </p:sp>
      <p:sp>
        <p:nvSpPr>
          <p:cNvPr id="14" name="Text 10"/>
          <p:cNvSpPr/>
          <p:nvPr/>
        </p:nvSpPr>
        <p:spPr>
          <a:xfrm>
            <a:off x="7515939" y="3080623"/>
            <a:ext cx="2608778" cy="30194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ea typeface="Kanit Light" pitchFamily="34" charset="-122"/>
                <a:cs typeface="Kanit Light" pitchFamily="34" charset="-120"/>
              </a:rPr>
              <a:t>Step 2: Move to Next Pair</a:t>
            </a:r>
            <a:endParaRPr lang="en-US" sz="1900" dirty="0"/>
          </a:p>
        </p:txBody>
      </p:sp>
      <p:sp>
        <p:nvSpPr>
          <p:cNvPr id="15" name="Text 11"/>
          <p:cNvSpPr/>
          <p:nvPr/>
        </p:nvSpPr>
        <p:spPr>
          <a:xfrm>
            <a:off x="7515939" y="3498533"/>
            <a:ext cx="6437948" cy="618649"/>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Shift one position right. Repeat comparison and swapping if necessary.</a:t>
            </a:r>
            <a:endParaRPr lang="en-US" sz="1500" dirty="0"/>
          </a:p>
        </p:txBody>
      </p:sp>
      <p:sp>
        <p:nvSpPr>
          <p:cNvPr id="16" name="Shape 12"/>
          <p:cNvSpPr/>
          <p:nvPr/>
        </p:nvSpPr>
        <p:spPr>
          <a:xfrm>
            <a:off x="6647378" y="4927044"/>
            <a:ext cx="676513" cy="22860"/>
          </a:xfrm>
          <a:prstGeom prst="roundRect">
            <a:avLst>
              <a:gd name="adj" fmla="val 355148"/>
            </a:avLst>
          </a:prstGeom>
          <a:solidFill>
            <a:srgbClr val="C5D2CF"/>
          </a:solidFill>
          <a:ln/>
        </p:spPr>
        <p:txBody>
          <a:bodyPr/>
          <a:lstStyle/>
          <a:p>
            <a:endParaRPr lang="en-US"/>
          </a:p>
        </p:txBody>
      </p:sp>
      <p:sp>
        <p:nvSpPr>
          <p:cNvPr id="17" name="Shape 13"/>
          <p:cNvSpPr/>
          <p:nvPr/>
        </p:nvSpPr>
        <p:spPr>
          <a:xfrm>
            <a:off x="6235422" y="4721066"/>
            <a:ext cx="434816" cy="434816"/>
          </a:xfrm>
          <a:prstGeom prst="roundRect">
            <a:avLst>
              <a:gd name="adj" fmla="val 18672"/>
            </a:avLst>
          </a:prstGeom>
          <a:solidFill>
            <a:srgbClr val="DFECE9"/>
          </a:solidFill>
          <a:ln w="7620">
            <a:solidFill>
              <a:srgbClr val="C5D2CF"/>
            </a:solidFill>
            <a:prstDash val="solid"/>
          </a:ln>
        </p:spPr>
        <p:txBody>
          <a:bodyPr/>
          <a:lstStyle/>
          <a:p>
            <a:endParaRPr lang="en-US"/>
          </a:p>
        </p:txBody>
      </p:sp>
      <p:sp>
        <p:nvSpPr>
          <p:cNvPr id="18" name="Text 14"/>
          <p:cNvSpPr/>
          <p:nvPr/>
        </p:nvSpPr>
        <p:spPr>
          <a:xfrm>
            <a:off x="6378297" y="4793456"/>
            <a:ext cx="149066" cy="289917"/>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ea typeface="Kanit Light" pitchFamily="34" charset="-122"/>
                <a:cs typeface="Kanit Light" pitchFamily="34" charset="-120"/>
              </a:rPr>
              <a:t>3</a:t>
            </a:r>
            <a:endParaRPr lang="en-US" sz="2250" dirty="0"/>
          </a:p>
        </p:txBody>
      </p:sp>
      <p:sp>
        <p:nvSpPr>
          <p:cNvPr id="19" name="Text 15"/>
          <p:cNvSpPr/>
          <p:nvPr/>
        </p:nvSpPr>
        <p:spPr>
          <a:xfrm>
            <a:off x="7515939" y="4696897"/>
            <a:ext cx="2516743" cy="30194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ea typeface="Kanit Light" pitchFamily="34" charset="-122"/>
                <a:cs typeface="Kanit Light" pitchFamily="34" charset="-120"/>
              </a:rPr>
              <a:t>Step 3: Complete a Pass</a:t>
            </a:r>
            <a:endParaRPr lang="en-US" sz="1900" dirty="0"/>
          </a:p>
        </p:txBody>
      </p:sp>
      <p:sp>
        <p:nvSpPr>
          <p:cNvPr id="20" name="Text 16"/>
          <p:cNvSpPr/>
          <p:nvPr/>
        </p:nvSpPr>
        <p:spPr>
          <a:xfrm>
            <a:off x="7515939" y="5114806"/>
            <a:ext cx="6437948" cy="618649"/>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Continue until the end of the list. The largest element "bubbles" to the top.</a:t>
            </a:r>
            <a:endParaRPr lang="en-US" sz="1500" dirty="0"/>
          </a:p>
        </p:txBody>
      </p:sp>
      <p:sp>
        <p:nvSpPr>
          <p:cNvPr id="21" name="Shape 17"/>
          <p:cNvSpPr/>
          <p:nvPr/>
        </p:nvSpPr>
        <p:spPr>
          <a:xfrm>
            <a:off x="6647378" y="6543318"/>
            <a:ext cx="676513" cy="22860"/>
          </a:xfrm>
          <a:prstGeom prst="roundRect">
            <a:avLst>
              <a:gd name="adj" fmla="val 355148"/>
            </a:avLst>
          </a:prstGeom>
          <a:solidFill>
            <a:srgbClr val="C5D2CF"/>
          </a:solidFill>
          <a:ln/>
        </p:spPr>
        <p:txBody>
          <a:bodyPr/>
          <a:lstStyle/>
          <a:p>
            <a:endParaRPr lang="en-US"/>
          </a:p>
        </p:txBody>
      </p:sp>
      <p:sp>
        <p:nvSpPr>
          <p:cNvPr id="22" name="Shape 18"/>
          <p:cNvSpPr/>
          <p:nvPr/>
        </p:nvSpPr>
        <p:spPr>
          <a:xfrm>
            <a:off x="6235422" y="6337340"/>
            <a:ext cx="434816" cy="434816"/>
          </a:xfrm>
          <a:prstGeom prst="roundRect">
            <a:avLst>
              <a:gd name="adj" fmla="val 18672"/>
            </a:avLst>
          </a:prstGeom>
          <a:solidFill>
            <a:srgbClr val="DFECE9"/>
          </a:solidFill>
          <a:ln w="7620">
            <a:solidFill>
              <a:srgbClr val="C5D2CF"/>
            </a:solidFill>
            <a:prstDash val="solid"/>
          </a:ln>
        </p:spPr>
        <p:txBody>
          <a:bodyPr/>
          <a:lstStyle/>
          <a:p>
            <a:endParaRPr lang="en-US"/>
          </a:p>
        </p:txBody>
      </p:sp>
      <p:sp>
        <p:nvSpPr>
          <p:cNvPr id="23" name="Text 19"/>
          <p:cNvSpPr/>
          <p:nvPr/>
        </p:nvSpPr>
        <p:spPr>
          <a:xfrm>
            <a:off x="6374368" y="6409730"/>
            <a:ext cx="156924" cy="289917"/>
          </a:xfrm>
          <a:prstGeom prst="rect">
            <a:avLst/>
          </a:prstGeom>
          <a:noFill/>
          <a:ln/>
        </p:spPr>
        <p:txBody>
          <a:bodyPr wrap="none" lIns="0" tIns="0" rIns="0" bIns="0" rtlCol="0" anchor="t"/>
          <a:lstStyle/>
          <a:p>
            <a:pPr marL="0" indent="0" algn="ctr">
              <a:lnSpc>
                <a:spcPts val="2250"/>
              </a:lnSpc>
              <a:buNone/>
            </a:pPr>
            <a:r>
              <a:rPr lang="en-US" sz="2250" dirty="0">
                <a:solidFill>
                  <a:srgbClr val="2C3249"/>
                </a:solidFill>
                <a:ea typeface="Kanit Light" pitchFamily="34" charset="-122"/>
                <a:cs typeface="Kanit Light" pitchFamily="34" charset="-120"/>
              </a:rPr>
              <a:t>4</a:t>
            </a:r>
            <a:endParaRPr lang="en-US" sz="2250" dirty="0"/>
          </a:p>
        </p:txBody>
      </p:sp>
      <p:sp>
        <p:nvSpPr>
          <p:cNvPr id="24" name="Text 20"/>
          <p:cNvSpPr/>
          <p:nvPr/>
        </p:nvSpPr>
        <p:spPr>
          <a:xfrm>
            <a:off x="7515939" y="6313170"/>
            <a:ext cx="2416254" cy="301943"/>
          </a:xfrm>
          <a:prstGeom prst="rect">
            <a:avLst/>
          </a:prstGeom>
          <a:noFill/>
          <a:ln/>
        </p:spPr>
        <p:txBody>
          <a:bodyPr wrap="none" lIns="0" tIns="0" rIns="0" bIns="0" rtlCol="0" anchor="t"/>
          <a:lstStyle/>
          <a:p>
            <a:pPr marL="0" indent="0" algn="l">
              <a:lnSpc>
                <a:spcPts val="2350"/>
              </a:lnSpc>
              <a:buNone/>
            </a:pPr>
            <a:r>
              <a:rPr lang="en-US" sz="1900" dirty="0">
                <a:solidFill>
                  <a:srgbClr val="2C3249"/>
                </a:solidFill>
                <a:ea typeface="Kanit Light" pitchFamily="34" charset="-122"/>
                <a:cs typeface="Kanit Light" pitchFamily="34" charset="-120"/>
              </a:rPr>
              <a:t>Step 4: Repeat</a:t>
            </a:r>
            <a:endParaRPr lang="en-US" sz="1900" dirty="0"/>
          </a:p>
        </p:txBody>
      </p:sp>
      <p:sp>
        <p:nvSpPr>
          <p:cNvPr id="25" name="Text 21"/>
          <p:cNvSpPr/>
          <p:nvPr/>
        </p:nvSpPr>
        <p:spPr>
          <a:xfrm>
            <a:off x="7515939" y="6731079"/>
            <a:ext cx="6437948" cy="618649"/>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ea typeface="Martel Sans" pitchFamily="34" charset="-122"/>
                <a:cs typeface="Martel Sans" pitchFamily="34" charset="-120"/>
              </a:rPr>
              <a:t>Perform multiple passes until no more swaps are needed. The list is now sorted.</a:t>
            </a:r>
            <a:endParaRPr lang="en-US"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888117" y="308610"/>
            <a:ext cx="2854166" cy="2468880"/>
          </a:xfrm>
          <a:prstGeom prst="rect">
            <a:avLst/>
          </a:prstGeom>
        </p:spPr>
      </p:pic>
      <p:sp>
        <p:nvSpPr>
          <p:cNvPr id="4" name="Text 0"/>
          <p:cNvSpPr/>
          <p:nvPr/>
        </p:nvSpPr>
        <p:spPr>
          <a:xfrm>
            <a:off x="864037" y="3965377"/>
            <a:ext cx="6882646"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Bubble Sort - Complexity</a:t>
            </a:r>
            <a:endParaRPr lang="en-US" sz="4850" dirty="0"/>
          </a:p>
        </p:txBody>
      </p:sp>
      <p:sp>
        <p:nvSpPr>
          <p:cNvPr id="5" name="Shape 1"/>
          <p:cNvSpPr/>
          <p:nvPr/>
        </p:nvSpPr>
        <p:spPr>
          <a:xfrm>
            <a:off x="864037" y="5107186"/>
            <a:ext cx="4136231" cy="2243138"/>
          </a:xfrm>
          <a:prstGeom prst="roundRect">
            <a:avLst>
              <a:gd name="adj" fmla="val 4623"/>
            </a:avLst>
          </a:prstGeom>
          <a:solidFill>
            <a:srgbClr val="DFECE9"/>
          </a:solidFill>
          <a:ln w="15240">
            <a:solidFill>
              <a:srgbClr val="C5D2CF"/>
            </a:solidFill>
            <a:prstDash val="solid"/>
          </a:ln>
        </p:spPr>
        <p:txBody>
          <a:bodyPr/>
          <a:lstStyle/>
          <a:p>
            <a:endParaRPr lang="en-US"/>
          </a:p>
        </p:txBody>
      </p:sp>
      <p:sp>
        <p:nvSpPr>
          <p:cNvPr id="6" name="Text 2"/>
          <p:cNvSpPr/>
          <p:nvPr/>
        </p:nvSpPr>
        <p:spPr>
          <a:xfrm>
            <a:off x="1126093" y="536924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Time Complexity</a:t>
            </a:r>
            <a:endParaRPr lang="en-US" sz="2400" dirty="0"/>
          </a:p>
        </p:txBody>
      </p:sp>
      <p:sp>
        <p:nvSpPr>
          <p:cNvPr id="7" name="Text 3"/>
          <p:cNvSpPr/>
          <p:nvPr/>
        </p:nvSpPr>
        <p:spPr>
          <a:xfrm>
            <a:off x="1126093" y="5903119"/>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Worst and average case: O(n^2). Best case (already sorted): O(n).</a:t>
            </a:r>
            <a:endParaRPr lang="en-US" sz="1900" dirty="0"/>
          </a:p>
        </p:txBody>
      </p:sp>
      <p:sp>
        <p:nvSpPr>
          <p:cNvPr id="8" name="Shape 4"/>
          <p:cNvSpPr/>
          <p:nvPr/>
        </p:nvSpPr>
        <p:spPr>
          <a:xfrm>
            <a:off x="5247084" y="5107186"/>
            <a:ext cx="4136231" cy="2243138"/>
          </a:xfrm>
          <a:prstGeom prst="roundRect">
            <a:avLst>
              <a:gd name="adj" fmla="val 4623"/>
            </a:avLst>
          </a:prstGeom>
          <a:solidFill>
            <a:srgbClr val="DFECE9"/>
          </a:solidFill>
          <a:ln w="15240">
            <a:solidFill>
              <a:srgbClr val="C5D2CF"/>
            </a:solidFill>
            <a:prstDash val="solid"/>
          </a:ln>
        </p:spPr>
        <p:txBody>
          <a:bodyPr/>
          <a:lstStyle/>
          <a:p>
            <a:endParaRPr lang="en-US"/>
          </a:p>
        </p:txBody>
      </p:sp>
      <p:sp>
        <p:nvSpPr>
          <p:cNvPr id="9" name="Text 5"/>
          <p:cNvSpPr/>
          <p:nvPr/>
        </p:nvSpPr>
        <p:spPr>
          <a:xfrm>
            <a:off x="5509141" y="536924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Space Complexity</a:t>
            </a:r>
            <a:endParaRPr lang="en-US" sz="2400" dirty="0"/>
          </a:p>
        </p:txBody>
      </p:sp>
      <p:sp>
        <p:nvSpPr>
          <p:cNvPr id="10" name="Text 6"/>
          <p:cNvSpPr/>
          <p:nvPr/>
        </p:nvSpPr>
        <p:spPr>
          <a:xfrm>
            <a:off x="5509141" y="5903119"/>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O(1) - only requires a constant amount of additional memory space.</a:t>
            </a:r>
            <a:endParaRPr lang="en-US" sz="1900" dirty="0"/>
          </a:p>
        </p:txBody>
      </p:sp>
      <p:sp>
        <p:nvSpPr>
          <p:cNvPr id="11" name="Shape 7"/>
          <p:cNvSpPr/>
          <p:nvPr/>
        </p:nvSpPr>
        <p:spPr>
          <a:xfrm>
            <a:off x="9630132" y="5107186"/>
            <a:ext cx="4136231" cy="2243138"/>
          </a:xfrm>
          <a:prstGeom prst="roundRect">
            <a:avLst>
              <a:gd name="adj" fmla="val 4623"/>
            </a:avLst>
          </a:prstGeom>
          <a:solidFill>
            <a:srgbClr val="DFECE9"/>
          </a:solidFill>
          <a:ln w="15240">
            <a:solidFill>
              <a:srgbClr val="C5D2CF"/>
            </a:solidFill>
            <a:prstDash val="solid"/>
          </a:ln>
        </p:spPr>
        <p:txBody>
          <a:bodyPr/>
          <a:lstStyle/>
          <a:p>
            <a:endParaRPr lang="en-US"/>
          </a:p>
        </p:txBody>
      </p:sp>
      <p:sp>
        <p:nvSpPr>
          <p:cNvPr id="12" name="Text 8"/>
          <p:cNvSpPr/>
          <p:nvPr/>
        </p:nvSpPr>
        <p:spPr>
          <a:xfrm>
            <a:off x="9892189" y="536924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Stability</a:t>
            </a:r>
            <a:endParaRPr lang="en-US" sz="2400" dirty="0"/>
          </a:p>
        </p:txBody>
      </p:sp>
      <p:sp>
        <p:nvSpPr>
          <p:cNvPr id="13" name="Text 9"/>
          <p:cNvSpPr/>
          <p:nvPr/>
        </p:nvSpPr>
        <p:spPr>
          <a:xfrm>
            <a:off x="9892189" y="5903119"/>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Bubble Sort is stable, maintaining the relative order of equal elements.</a:t>
            </a:r>
            <a:endParaRPr lang="en-US" sz="19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382083"/>
            <a:ext cx="12571571"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Advantages and Disadvantages of Bubble Sort</a:t>
            </a:r>
            <a:endParaRPr lang="en-US" sz="4850" dirty="0"/>
          </a:p>
        </p:txBody>
      </p:sp>
      <p:sp>
        <p:nvSpPr>
          <p:cNvPr id="3" name="Text 1"/>
          <p:cNvSpPr/>
          <p:nvPr/>
        </p:nvSpPr>
        <p:spPr>
          <a:xfrm>
            <a:off x="864037" y="37707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Advantages</a:t>
            </a:r>
            <a:endParaRPr lang="en-US" sz="2400" dirty="0"/>
          </a:p>
        </p:txBody>
      </p:sp>
      <p:sp>
        <p:nvSpPr>
          <p:cNvPr id="4" name="Text 2"/>
          <p:cNvSpPr/>
          <p:nvPr/>
        </p:nvSpPr>
        <p:spPr>
          <a:xfrm>
            <a:off x="864037" y="440328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Simple to understand and implement</a:t>
            </a:r>
            <a:endParaRPr lang="en-US" sz="1900" dirty="0"/>
          </a:p>
        </p:txBody>
      </p:sp>
      <p:sp>
        <p:nvSpPr>
          <p:cNvPr id="5" name="Text 3"/>
          <p:cNvSpPr/>
          <p:nvPr/>
        </p:nvSpPr>
        <p:spPr>
          <a:xfrm>
            <a:off x="864037" y="488465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Requires minimal additional memory</a:t>
            </a:r>
            <a:endParaRPr lang="en-US" sz="1900" dirty="0"/>
          </a:p>
        </p:txBody>
      </p:sp>
      <p:sp>
        <p:nvSpPr>
          <p:cNvPr id="6" name="Text 4"/>
          <p:cNvSpPr/>
          <p:nvPr/>
        </p:nvSpPr>
        <p:spPr>
          <a:xfrm>
            <a:off x="864037" y="536602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Performs well on small datasets</a:t>
            </a:r>
            <a:endParaRPr lang="en-US" sz="1900" dirty="0"/>
          </a:p>
        </p:txBody>
      </p:sp>
      <p:sp>
        <p:nvSpPr>
          <p:cNvPr id="7" name="Text 5"/>
          <p:cNvSpPr/>
          <p:nvPr/>
        </p:nvSpPr>
        <p:spPr>
          <a:xfrm>
            <a:off x="7623929" y="377070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Disadvantages</a:t>
            </a:r>
            <a:endParaRPr lang="en-US" sz="2400" dirty="0"/>
          </a:p>
        </p:txBody>
      </p:sp>
      <p:sp>
        <p:nvSpPr>
          <p:cNvPr id="8" name="Text 6"/>
          <p:cNvSpPr/>
          <p:nvPr/>
        </p:nvSpPr>
        <p:spPr>
          <a:xfrm>
            <a:off x="7623929" y="440328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Inefficient for large datasets</a:t>
            </a:r>
            <a:endParaRPr lang="en-US" sz="1900" dirty="0"/>
          </a:p>
        </p:txBody>
      </p:sp>
      <p:sp>
        <p:nvSpPr>
          <p:cNvPr id="9" name="Text 7"/>
          <p:cNvSpPr/>
          <p:nvPr/>
        </p:nvSpPr>
        <p:spPr>
          <a:xfrm>
            <a:off x="7623929" y="488465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Poor time complexity (O(n^2))</a:t>
            </a:r>
            <a:endParaRPr lang="en-US" sz="1900" dirty="0"/>
          </a:p>
        </p:txBody>
      </p:sp>
      <p:sp>
        <p:nvSpPr>
          <p:cNvPr id="10" name="Text 8"/>
          <p:cNvSpPr/>
          <p:nvPr/>
        </p:nvSpPr>
        <p:spPr>
          <a:xfrm>
            <a:off x="7623929" y="536602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C3249"/>
                </a:solidFill>
                <a:ea typeface="Martel Sans" pitchFamily="34" charset="-122"/>
                <a:cs typeface="Martel Sans" pitchFamily="34" charset="-120"/>
              </a:rPr>
              <a:t>Excessive number of element swaps</a:t>
            </a:r>
            <a:endParaRPr lang="en-US" sz="1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1222" y="2322552"/>
            <a:ext cx="4983956" cy="3584377"/>
          </a:xfrm>
          <a:prstGeom prst="rect">
            <a:avLst/>
          </a:prstGeom>
        </p:spPr>
      </p:pic>
      <p:sp>
        <p:nvSpPr>
          <p:cNvPr id="4" name="Text 0"/>
          <p:cNvSpPr/>
          <p:nvPr/>
        </p:nvSpPr>
        <p:spPr>
          <a:xfrm>
            <a:off x="6189702" y="711994"/>
            <a:ext cx="5484376" cy="628055"/>
          </a:xfrm>
          <a:prstGeom prst="rect">
            <a:avLst/>
          </a:prstGeom>
          <a:noFill/>
          <a:ln/>
        </p:spPr>
        <p:txBody>
          <a:bodyPr wrap="none" lIns="0" tIns="0" rIns="0" bIns="0" rtlCol="0" anchor="t"/>
          <a:lstStyle/>
          <a:p>
            <a:pPr marL="0" indent="0">
              <a:lnSpc>
                <a:spcPts val="4900"/>
              </a:lnSpc>
              <a:buNone/>
            </a:pPr>
            <a:r>
              <a:rPr lang="en-US" sz="3950" dirty="0">
                <a:solidFill>
                  <a:srgbClr val="272D45"/>
                </a:solidFill>
                <a:ea typeface="Kanit Light" pitchFamily="34" charset="-122"/>
                <a:cs typeface="Kanit Light" pitchFamily="34" charset="-120"/>
              </a:rPr>
              <a:t>Quick Sort - Introduction</a:t>
            </a:r>
            <a:endParaRPr lang="en-US" sz="3950" dirty="0"/>
          </a:p>
        </p:txBody>
      </p:sp>
      <p:sp>
        <p:nvSpPr>
          <p:cNvPr id="5" name="Shape 1"/>
          <p:cNvSpPr/>
          <p:nvPr/>
        </p:nvSpPr>
        <p:spPr>
          <a:xfrm>
            <a:off x="6479619" y="1641396"/>
            <a:ext cx="22860" cy="5876092"/>
          </a:xfrm>
          <a:prstGeom prst="roundRect">
            <a:avLst>
              <a:gd name="adj" fmla="val 369229"/>
            </a:avLst>
          </a:prstGeom>
          <a:solidFill>
            <a:srgbClr val="C5D2CF"/>
          </a:solidFill>
          <a:ln/>
        </p:spPr>
        <p:txBody>
          <a:bodyPr/>
          <a:lstStyle/>
          <a:p>
            <a:endParaRPr lang="en-US"/>
          </a:p>
        </p:txBody>
      </p:sp>
      <p:sp>
        <p:nvSpPr>
          <p:cNvPr id="6" name="Shape 2"/>
          <p:cNvSpPr/>
          <p:nvPr/>
        </p:nvSpPr>
        <p:spPr>
          <a:xfrm>
            <a:off x="6694230" y="2081927"/>
            <a:ext cx="703302" cy="22860"/>
          </a:xfrm>
          <a:prstGeom prst="roundRect">
            <a:avLst>
              <a:gd name="adj" fmla="val 369229"/>
            </a:avLst>
          </a:prstGeom>
          <a:solidFill>
            <a:srgbClr val="C5D2CF"/>
          </a:solidFill>
          <a:ln/>
        </p:spPr>
        <p:txBody>
          <a:bodyPr/>
          <a:lstStyle/>
          <a:p>
            <a:endParaRPr lang="en-US"/>
          </a:p>
        </p:txBody>
      </p:sp>
      <p:sp>
        <p:nvSpPr>
          <p:cNvPr id="7" name="Shape 3"/>
          <p:cNvSpPr/>
          <p:nvPr/>
        </p:nvSpPr>
        <p:spPr>
          <a:xfrm>
            <a:off x="6265009" y="1867376"/>
            <a:ext cx="452080" cy="452080"/>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8" name="Text 4"/>
          <p:cNvSpPr/>
          <p:nvPr/>
        </p:nvSpPr>
        <p:spPr>
          <a:xfrm>
            <a:off x="6445151" y="1942624"/>
            <a:ext cx="91678" cy="301466"/>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1</a:t>
            </a:r>
            <a:endParaRPr lang="en-US" sz="2350" dirty="0"/>
          </a:p>
        </p:txBody>
      </p:sp>
      <p:sp>
        <p:nvSpPr>
          <p:cNvPr id="9" name="Text 5"/>
          <p:cNvSpPr/>
          <p:nvPr/>
        </p:nvSpPr>
        <p:spPr>
          <a:xfrm>
            <a:off x="7596307" y="1842254"/>
            <a:ext cx="2511981" cy="3139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ea typeface="Kanit Light" pitchFamily="34" charset="-122"/>
                <a:cs typeface="Kanit Light" pitchFamily="34" charset="-120"/>
              </a:rPr>
              <a:t>Choose Pivot</a:t>
            </a:r>
            <a:endParaRPr lang="en-US" sz="1950" dirty="0"/>
          </a:p>
        </p:txBody>
      </p:sp>
      <p:sp>
        <p:nvSpPr>
          <p:cNvPr id="10" name="Text 6"/>
          <p:cNvSpPr/>
          <p:nvPr/>
        </p:nvSpPr>
        <p:spPr>
          <a:xfrm>
            <a:off x="7596307" y="2276713"/>
            <a:ext cx="6330791" cy="6429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ea typeface="Martel Sans" pitchFamily="34" charset="-122"/>
                <a:cs typeface="Martel Sans" pitchFamily="34" charset="-120"/>
              </a:rPr>
              <a:t>Select a pivot element from the array, often the last or a random element.</a:t>
            </a:r>
            <a:endParaRPr lang="en-US" sz="1550" dirty="0"/>
          </a:p>
        </p:txBody>
      </p:sp>
      <p:sp>
        <p:nvSpPr>
          <p:cNvPr id="11" name="Shape 7"/>
          <p:cNvSpPr/>
          <p:nvPr/>
        </p:nvSpPr>
        <p:spPr>
          <a:xfrm>
            <a:off x="6694230" y="3761899"/>
            <a:ext cx="703302" cy="22860"/>
          </a:xfrm>
          <a:prstGeom prst="roundRect">
            <a:avLst>
              <a:gd name="adj" fmla="val 369229"/>
            </a:avLst>
          </a:prstGeom>
          <a:solidFill>
            <a:srgbClr val="C5D2CF"/>
          </a:solidFill>
          <a:ln/>
        </p:spPr>
        <p:txBody>
          <a:bodyPr/>
          <a:lstStyle/>
          <a:p>
            <a:endParaRPr lang="en-US"/>
          </a:p>
        </p:txBody>
      </p:sp>
      <p:sp>
        <p:nvSpPr>
          <p:cNvPr id="12" name="Shape 8"/>
          <p:cNvSpPr/>
          <p:nvPr/>
        </p:nvSpPr>
        <p:spPr>
          <a:xfrm>
            <a:off x="6265009" y="3547348"/>
            <a:ext cx="452080" cy="452080"/>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13" name="Text 9"/>
          <p:cNvSpPr/>
          <p:nvPr/>
        </p:nvSpPr>
        <p:spPr>
          <a:xfrm>
            <a:off x="6414790" y="3622596"/>
            <a:ext cx="152519" cy="301466"/>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2</a:t>
            </a:r>
            <a:endParaRPr lang="en-US" sz="2350" dirty="0"/>
          </a:p>
        </p:txBody>
      </p:sp>
      <p:sp>
        <p:nvSpPr>
          <p:cNvPr id="14" name="Text 10"/>
          <p:cNvSpPr/>
          <p:nvPr/>
        </p:nvSpPr>
        <p:spPr>
          <a:xfrm>
            <a:off x="7596307" y="3522226"/>
            <a:ext cx="2511981" cy="3139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ea typeface="Kanit Light" pitchFamily="34" charset="-122"/>
                <a:cs typeface="Kanit Light" pitchFamily="34" charset="-120"/>
              </a:rPr>
              <a:t>Partitioning</a:t>
            </a:r>
            <a:endParaRPr lang="en-US" sz="1950" dirty="0"/>
          </a:p>
        </p:txBody>
      </p:sp>
      <p:sp>
        <p:nvSpPr>
          <p:cNvPr id="15" name="Text 11"/>
          <p:cNvSpPr/>
          <p:nvPr/>
        </p:nvSpPr>
        <p:spPr>
          <a:xfrm>
            <a:off x="7596307" y="3956685"/>
            <a:ext cx="6330791" cy="321469"/>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ea typeface="Martel Sans" pitchFamily="34" charset="-122"/>
                <a:cs typeface="Martel Sans" pitchFamily="34" charset="-120"/>
              </a:rPr>
              <a:t>Rearrange elements, smaller to left, larger to right of the pivot.</a:t>
            </a:r>
            <a:endParaRPr lang="en-US" sz="1550" dirty="0"/>
          </a:p>
        </p:txBody>
      </p:sp>
      <p:sp>
        <p:nvSpPr>
          <p:cNvPr id="16" name="Shape 12"/>
          <p:cNvSpPr/>
          <p:nvPr/>
        </p:nvSpPr>
        <p:spPr>
          <a:xfrm>
            <a:off x="6694230" y="5120402"/>
            <a:ext cx="703302" cy="22860"/>
          </a:xfrm>
          <a:prstGeom prst="roundRect">
            <a:avLst>
              <a:gd name="adj" fmla="val 369229"/>
            </a:avLst>
          </a:prstGeom>
          <a:solidFill>
            <a:srgbClr val="C5D2CF"/>
          </a:solidFill>
          <a:ln/>
        </p:spPr>
        <p:txBody>
          <a:bodyPr/>
          <a:lstStyle/>
          <a:p>
            <a:endParaRPr lang="en-US"/>
          </a:p>
        </p:txBody>
      </p:sp>
      <p:sp>
        <p:nvSpPr>
          <p:cNvPr id="17" name="Shape 13"/>
          <p:cNvSpPr/>
          <p:nvPr/>
        </p:nvSpPr>
        <p:spPr>
          <a:xfrm>
            <a:off x="6265009" y="4905851"/>
            <a:ext cx="452080" cy="452080"/>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18" name="Text 14"/>
          <p:cNvSpPr/>
          <p:nvPr/>
        </p:nvSpPr>
        <p:spPr>
          <a:xfrm>
            <a:off x="6413599" y="4981099"/>
            <a:ext cx="154900" cy="301466"/>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3</a:t>
            </a:r>
            <a:endParaRPr lang="en-US" sz="2350" dirty="0"/>
          </a:p>
        </p:txBody>
      </p:sp>
      <p:sp>
        <p:nvSpPr>
          <p:cNvPr id="19" name="Text 15"/>
          <p:cNvSpPr/>
          <p:nvPr/>
        </p:nvSpPr>
        <p:spPr>
          <a:xfrm>
            <a:off x="7596307" y="4880729"/>
            <a:ext cx="2511981" cy="3139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ea typeface="Kanit Light" pitchFamily="34" charset="-122"/>
                <a:cs typeface="Kanit Light" pitchFamily="34" charset="-120"/>
              </a:rPr>
              <a:t>Recursion</a:t>
            </a:r>
            <a:endParaRPr lang="en-US" sz="1950" dirty="0"/>
          </a:p>
        </p:txBody>
      </p:sp>
      <p:sp>
        <p:nvSpPr>
          <p:cNvPr id="20" name="Text 16"/>
          <p:cNvSpPr/>
          <p:nvPr/>
        </p:nvSpPr>
        <p:spPr>
          <a:xfrm>
            <a:off x="7596307" y="5315188"/>
            <a:ext cx="6330791" cy="6429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ea typeface="Martel Sans" pitchFamily="34" charset="-122"/>
                <a:cs typeface="Martel Sans" pitchFamily="34" charset="-120"/>
              </a:rPr>
              <a:t>Apply Quick Sort recursively to the sub-arrays on both sides of the pivot.</a:t>
            </a:r>
            <a:endParaRPr lang="en-US" sz="1550" dirty="0"/>
          </a:p>
        </p:txBody>
      </p:sp>
      <p:sp>
        <p:nvSpPr>
          <p:cNvPr id="21" name="Shape 17"/>
          <p:cNvSpPr/>
          <p:nvPr/>
        </p:nvSpPr>
        <p:spPr>
          <a:xfrm>
            <a:off x="6694230" y="6800374"/>
            <a:ext cx="703302" cy="22860"/>
          </a:xfrm>
          <a:prstGeom prst="roundRect">
            <a:avLst>
              <a:gd name="adj" fmla="val 369229"/>
            </a:avLst>
          </a:prstGeom>
          <a:solidFill>
            <a:srgbClr val="C5D2CF"/>
          </a:solidFill>
          <a:ln/>
        </p:spPr>
        <p:txBody>
          <a:bodyPr/>
          <a:lstStyle/>
          <a:p>
            <a:endParaRPr lang="en-US"/>
          </a:p>
        </p:txBody>
      </p:sp>
      <p:sp>
        <p:nvSpPr>
          <p:cNvPr id="22" name="Shape 18"/>
          <p:cNvSpPr/>
          <p:nvPr/>
        </p:nvSpPr>
        <p:spPr>
          <a:xfrm>
            <a:off x="6265009" y="6585823"/>
            <a:ext cx="452080" cy="452080"/>
          </a:xfrm>
          <a:prstGeom prst="roundRect">
            <a:avLst>
              <a:gd name="adj" fmla="val 18671"/>
            </a:avLst>
          </a:prstGeom>
          <a:solidFill>
            <a:srgbClr val="DFECE9"/>
          </a:solidFill>
          <a:ln w="7620">
            <a:solidFill>
              <a:srgbClr val="C5D2CF"/>
            </a:solidFill>
            <a:prstDash val="solid"/>
          </a:ln>
        </p:spPr>
        <p:txBody>
          <a:bodyPr/>
          <a:lstStyle/>
          <a:p>
            <a:endParaRPr lang="en-US"/>
          </a:p>
        </p:txBody>
      </p:sp>
      <p:sp>
        <p:nvSpPr>
          <p:cNvPr id="23" name="Text 19"/>
          <p:cNvSpPr/>
          <p:nvPr/>
        </p:nvSpPr>
        <p:spPr>
          <a:xfrm>
            <a:off x="6409432" y="6661071"/>
            <a:ext cx="163116" cy="301466"/>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4</a:t>
            </a:r>
            <a:endParaRPr lang="en-US" sz="2350" dirty="0"/>
          </a:p>
        </p:txBody>
      </p:sp>
      <p:sp>
        <p:nvSpPr>
          <p:cNvPr id="24" name="Text 20"/>
          <p:cNvSpPr/>
          <p:nvPr/>
        </p:nvSpPr>
        <p:spPr>
          <a:xfrm>
            <a:off x="7596307" y="6560701"/>
            <a:ext cx="2511981" cy="313968"/>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ea typeface="Kanit Light" pitchFamily="34" charset="-122"/>
                <a:cs typeface="Kanit Light" pitchFamily="34" charset="-120"/>
              </a:rPr>
              <a:t>Combine</a:t>
            </a:r>
            <a:endParaRPr lang="en-US" sz="1950" dirty="0"/>
          </a:p>
        </p:txBody>
      </p:sp>
      <p:sp>
        <p:nvSpPr>
          <p:cNvPr id="25" name="Text 21"/>
          <p:cNvSpPr/>
          <p:nvPr/>
        </p:nvSpPr>
        <p:spPr>
          <a:xfrm>
            <a:off x="7596307" y="6995160"/>
            <a:ext cx="6330791" cy="321469"/>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ea typeface="Martel Sans" pitchFamily="34" charset="-122"/>
                <a:cs typeface="Martel Sans" pitchFamily="34" charset="-120"/>
              </a:rPr>
              <a:t>The sorted sub-arrays and pivot form the final sorted array.</a:t>
            </a:r>
            <a:endParaRPr lang="en-US" sz="15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631758"/>
            <a:ext cx="4869061" cy="2966085"/>
          </a:xfrm>
          <a:prstGeom prst="rect">
            <a:avLst/>
          </a:prstGeom>
        </p:spPr>
      </p:pic>
      <p:sp>
        <p:nvSpPr>
          <p:cNvPr id="4" name="Text 0"/>
          <p:cNvSpPr/>
          <p:nvPr/>
        </p:nvSpPr>
        <p:spPr>
          <a:xfrm>
            <a:off x="864037" y="2271355"/>
            <a:ext cx="6496288"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Quick Sort - Complexity</a:t>
            </a:r>
            <a:endParaRPr lang="en-US" sz="4850" dirty="0"/>
          </a:p>
        </p:txBody>
      </p:sp>
      <p:sp>
        <p:nvSpPr>
          <p:cNvPr id="5" name="Shape 1"/>
          <p:cNvSpPr/>
          <p:nvPr/>
        </p:nvSpPr>
        <p:spPr>
          <a:xfrm>
            <a:off x="864037" y="3413165"/>
            <a:ext cx="7415927" cy="2545080"/>
          </a:xfrm>
          <a:prstGeom prst="roundRect">
            <a:avLst>
              <a:gd name="adj" fmla="val 4074"/>
            </a:avLst>
          </a:prstGeom>
          <a:noFill/>
          <a:ln w="15240">
            <a:solidFill>
              <a:srgbClr val="000000">
                <a:alpha val="8000"/>
              </a:srgbClr>
            </a:solidFill>
            <a:prstDash val="solid"/>
          </a:ln>
        </p:spPr>
        <p:txBody>
          <a:bodyPr/>
          <a:lstStyle/>
          <a:p>
            <a:endParaRPr lang="en-US"/>
          </a:p>
        </p:txBody>
      </p:sp>
      <p:sp>
        <p:nvSpPr>
          <p:cNvPr id="6" name="Shape 2"/>
          <p:cNvSpPr/>
          <p:nvPr/>
        </p:nvSpPr>
        <p:spPr>
          <a:xfrm>
            <a:off x="879277" y="3428405"/>
            <a:ext cx="7384613" cy="706517"/>
          </a:xfrm>
          <a:prstGeom prst="rect">
            <a:avLst/>
          </a:prstGeom>
          <a:solidFill>
            <a:srgbClr val="FFFFFF">
              <a:alpha val="4000"/>
            </a:srgbClr>
          </a:solidFill>
          <a:ln/>
        </p:spPr>
        <p:txBody>
          <a:bodyPr/>
          <a:lstStyle/>
          <a:p>
            <a:endParaRPr lang="en-US"/>
          </a:p>
        </p:txBody>
      </p:sp>
      <p:sp>
        <p:nvSpPr>
          <p:cNvPr id="7" name="Text 3"/>
          <p:cNvSpPr/>
          <p:nvPr/>
        </p:nvSpPr>
        <p:spPr>
          <a:xfrm>
            <a:off x="1126927" y="358413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Best Case</a:t>
            </a:r>
            <a:endParaRPr lang="en-US" sz="1900" dirty="0"/>
          </a:p>
        </p:txBody>
      </p:sp>
      <p:sp>
        <p:nvSpPr>
          <p:cNvPr id="8" name="Text 4"/>
          <p:cNvSpPr/>
          <p:nvPr/>
        </p:nvSpPr>
        <p:spPr>
          <a:xfrm>
            <a:off x="3591997" y="3584138"/>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Average Case</a:t>
            </a:r>
            <a:endParaRPr lang="en-US" sz="1900" dirty="0"/>
          </a:p>
        </p:txBody>
      </p:sp>
      <p:sp>
        <p:nvSpPr>
          <p:cNvPr id="9" name="Text 5"/>
          <p:cNvSpPr/>
          <p:nvPr/>
        </p:nvSpPr>
        <p:spPr>
          <a:xfrm>
            <a:off x="6053257" y="358413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Worst Case</a:t>
            </a:r>
            <a:endParaRPr lang="en-US" sz="1900" dirty="0"/>
          </a:p>
        </p:txBody>
      </p:sp>
      <p:sp>
        <p:nvSpPr>
          <p:cNvPr id="10" name="Shape 6"/>
          <p:cNvSpPr/>
          <p:nvPr/>
        </p:nvSpPr>
        <p:spPr>
          <a:xfrm>
            <a:off x="879277" y="4134922"/>
            <a:ext cx="7384613" cy="706517"/>
          </a:xfrm>
          <a:prstGeom prst="rect">
            <a:avLst/>
          </a:prstGeom>
          <a:solidFill>
            <a:srgbClr val="000000">
              <a:alpha val="4000"/>
            </a:srgbClr>
          </a:solidFill>
          <a:ln/>
        </p:spPr>
        <p:txBody>
          <a:bodyPr/>
          <a:lstStyle/>
          <a:p>
            <a:endParaRPr lang="en-US"/>
          </a:p>
        </p:txBody>
      </p:sp>
      <p:sp>
        <p:nvSpPr>
          <p:cNvPr id="11" name="Text 7"/>
          <p:cNvSpPr/>
          <p:nvPr/>
        </p:nvSpPr>
        <p:spPr>
          <a:xfrm>
            <a:off x="1126927" y="429065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O(n log n)</a:t>
            </a:r>
            <a:endParaRPr lang="en-US" sz="1900" dirty="0"/>
          </a:p>
        </p:txBody>
      </p:sp>
      <p:sp>
        <p:nvSpPr>
          <p:cNvPr id="12" name="Text 8"/>
          <p:cNvSpPr/>
          <p:nvPr/>
        </p:nvSpPr>
        <p:spPr>
          <a:xfrm>
            <a:off x="3591997" y="4290655"/>
            <a:ext cx="196000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O(n log n)</a:t>
            </a:r>
            <a:endParaRPr lang="en-US" sz="1900" dirty="0"/>
          </a:p>
        </p:txBody>
      </p:sp>
      <p:sp>
        <p:nvSpPr>
          <p:cNvPr id="13" name="Text 9"/>
          <p:cNvSpPr/>
          <p:nvPr/>
        </p:nvSpPr>
        <p:spPr>
          <a:xfrm>
            <a:off x="6053257" y="429065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O(n^2)</a:t>
            </a:r>
            <a:endParaRPr lang="en-US" sz="1900" dirty="0"/>
          </a:p>
        </p:txBody>
      </p:sp>
      <p:sp>
        <p:nvSpPr>
          <p:cNvPr id="14" name="Shape 10"/>
          <p:cNvSpPr/>
          <p:nvPr/>
        </p:nvSpPr>
        <p:spPr>
          <a:xfrm>
            <a:off x="879277" y="4841438"/>
            <a:ext cx="7384613" cy="1101566"/>
          </a:xfrm>
          <a:prstGeom prst="rect">
            <a:avLst/>
          </a:prstGeom>
          <a:solidFill>
            <a:srgbClr val="FFFFFF">
              <a:alpha val="4000"/>
            </a:srgbClr>
          </a:solidFill>
          <a:ln/>
        </p:spPr>
        <p:txBody>
          <a:bodyPr/>
          <a:lstStyle/>
          <a:p>
            <a:endParaRPr lang="en-US"/>
          </a:p>
        </p:txBody>
      </p:sp>
      <p:sp>
        <p:nvSpPr>
          <p:cNvPr id="15" name="Text 11"/>
          <p:cNvSpPr/>
          <p:nvPr/>
        </p:nvSpPr>
        <p:spPr>
          <a:xfrm>
            <a:off x="1126927" y="4997172"/>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Balanced partitions</a:t>
            </a:r>
            <a:endParaRPr lang="en-US" sz="1900" dirty="0"/>
          </a:p>
        </p:txBody>
      </p:sp>
      <p:sp>
        <p:nvSpPr>
          <p:cNvPr id="16" name="Text 12"/>
          <p:cNvSpPr/>
          <p:nvPr/>
        </p:nvSpPr>
        <p:spPr>
          <a:xfrm>
            <a:off x="3591997" y="4997172"/>
            <a:ext cx="1960007"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Random pivot selection</a:t>
            </a:r>
            <a:endParaRPr lang="en-US" sz="1900" dirty="0"/>
          </a:p>
        </p:txBody>
      </p:sp>
      <p:sp>
        <p:nvSpPr>
          <p:cNvPr id="17" name="Text 13"/>
          <p:cNvSpPr/>
          <p:nvPr/>
        </p:nvSpPr>
        <p:spPr>
          <a:xfrm>
            <a:off x="6053257" y="4997172"/>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Already sorted array</a:t>
            </a:r>
            <a:endParaRPr lang="en-US" sz="19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pic>
        <p:nvPicPr>
          <p:cNvPr id="3" name="Image 1" descr="preencoded.png"/>
          <p:cNvPicPr>
            <a:picLocks noChangeAspect="1"/>
          </p:cNvPicPr>
          <p:nvPr/>
        </p:nvPicPr>
        <p:blipFill>
          <a:blip r:embed="rId4"/>
          <a:stretch>
            <a:fillRect/>
          </a:stretch>
        </p:blipFill>
        <p:spPr>
          <a:xfrm>
            <a:off x="9387840" y="2586276"/>
            <a:ext cx="4998601" cy="3057525"/>
          </a:xfrm>
          <a:prstGeom prst="rect">
            <a:avLst/>
          </a:prstGeom>
        </p:spPr>
      </p:pic>
      <p:sp>
        <p:nvSpPr>
          <p:cNvPr id="4" name="Text 0"/>
          <p:cNvSpPr/>
          <p:nvPr/>
        </p:nvSpPr>
        <p:spPr>
          <a:xfrm>
            <a:off x="682704" y="536377"/>
            <a:ext cx="7778591" cy="1219200"/>
          </a:xfrm>
          <a:prstGeom prst="rect">
            <a:avLst/>
          </a:prstGeom>
          <a:noFill/>
          <a:ln/>
        </p:spPr>
        <p:txBody>
          <a:bodyPr wrap="square" lIns="0" tIns="0" rIns="0" bIns="0" rtlCol="0" anchor="t"/>
          <a:lstStyle/>
          <a:p>
            <a:pPr marL="0" indent="0">
              <a:lnSpc>
                <a:spcPts val="4800"/>
              </a:lnSpc>
              <a:buNone/>
            </a:pPr>
            <a:r>
              <a:rPr lang="en-US" sz="3800" dirty="0">
                <a:solidFill>
                  <a:srgbClr val="272D45"/>
                </a:solidFill>
                <a:ea typeface="Kanit Light" pitchFamily="34" charset="-122"/>
                <a:cs typeface="Kanit Light" pitchFamily="34" charset="-120"/>
              </a:rPr>
              <a:t>Advantages and Disadvantages of Quick Sort</a:t>
            </a:r>
            <a:endParaRPr lang="en-US" sz="3800" dirty="0"/>
          </a:p>
        </p:txBody>
      </p:sp>
      <p:sp>
        <p:nvSpPr>
          <p:cNvPr id="5" name="Shape 1"/>
          <p:cNvSpPr/>
          <p:nvPr/>
        </p:nvSpPr>
        <p:spPr>
          <a:xfrm>
            <a:off x="682704" y="2267545"/>
            <a:ext cx="438864" cy="438864"/>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6" name="Text 2"/>
          <p:cNvSpPr/>
          <p:nvPr/>
        </p:nvSpPr>
        <p:spPr>
          <a:xfrm>
            <a:off x="857607" y="2340650"/>
            <a:ext cx="88940" cy="29265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ea typeface="Kanit Light" pitchFamily="34" charset="-122"/>
                <a:cs typeface="Kanit Light" pitchFamily="34" charset="-120"/>
              </a:rPr>
              <a:t>1</a:t>
            </a:r>
            <a:endParaRPr lang="en-US" sz="2300" dirty="0"/>
          </a:p>
        </p:txBody>
      </p:sp>
      <p:sp>
        <p:nvSpPr>
          <p:cNvPr id="7" name="Text 3"/>
          <p:cNvSpPr/>
          <p:nvPr/>
        </p:nvSpPr>
        <p:spPr>
          <a:xfrm>
            <a:off x="1316593" y="2267545"/>
            <a:ext cx="2438400" cy="304800"/>
          </a:xfrm>
          <a:prstGeom prst="rect">
            <a:avLst/>
          </a:prstGeom>
          <a:noFill/>
          <a:ln/>
        </p:spPr>
        <p:txBody>
          <a:bodyPr wrap="none" lIns="0" tIns="0" rIns="0" bIns="0" rtlCol="0" anchor="t"/>
          <a:lstStyle/>
          <a:p>
            <a:pPr marL="0" indent="0">
              <a:lnSpc>
                <a:spcPts val="2400"/>
              </a:lnSpc>
              <a:buNone/>
            </a:pPr>
            <a:r>
              <a:rPr lang="en-US" sz="1900" dirty="0">
                <a:solidFill>
                  <a:srgbClr val="2C3249"/>
                </a:solidFill>
                <a:ea typeface="Kanit Light" pitchFamily="34" charset="-122"/>
                <a:cs typeface="Kanit Light" pitchFamily="34" charset="-120"/>
              </a:rPr>
              <a:t>Efficiency</a:t>
            </a:r>
            <a:endParaRPr lang="en-US" sz="1900" dirty="0"/>
          </a:p>
        </p:txBody>
      </p:sp>
      <p:sp>
        <p:nvSpPr>
          <p:cNvPr id="8" name="Text 4"/>
          <p:cNvSpPr/>
          <p:nvPr/>
        </p:nvSpPr>
        <p:spPr>
          <a:xfrm>
            <a:off x="1316593" y="2689384"/>
            <a:ext cx="7144703" cy="623887"/>
          </a:xfrm>
          <a:prstGeom prst="rect">
            <a:avLst/>
          </a:prstGeom>
          <a:noFill/>
          <a:ln/>
        </p:spPr>
        <p:txBody>
          <a:bodyPr wrap="square" lIns="0" tIns="0" rIns="0" bIns="0" rtlCol="0" anchor="t"/>
          <a:lstStyle/>
          <a:p>
            <a:pPr marL="0" indent="0">
              <a:lnSpc>
                <a:spcPts val="2450"/>
              </a:lnSpc>
              <a:buNone/>
            </a:pPr>
            <a:r>
              <a:rPr lang="en-US" sz="1500" dirty="0">
                <a:solidFill>
                  <a:srgbClr val="2C3249"/>
                </a:solidFill>
                <a:ea typeface="Martel Sans" pitchFamily="34" charset="-122"/>
                <a:cs typeface="Martel Sans" pitchFamily="34" charset="-120"/>
              </a:rPr>
              <a:t>Quick Sort is highly efficient for large datasets, with an average time complexity of O(n log n).</a:t>
            </a:r>
            <a:endParaRPr lang="en-US" sz="1500" dirty="0"/>
          </a:p>
        </p:txBody>
      </p:sp>
      <p:sp>
        <p:nvSpPr>
          <p:cNvPr id="9" name="Shape 5"/>
          <p:cNvSpPr/>
          <p:nvPr/>
        </p:nvSpPr>
        <p:spPr>
          <a:xfrm>
            <a:off x="682704" y="3727728"/>
            <a:ext cx="438864" cy="438864"/>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0" name="Text 6"/>
          <p:cNvSpPr/>
          <p:nvPr/>
        </p:nvSpPr>
        <p:spPr>
          <a:xfrm>
            <a:off x="828080" y="3800832"/>
            <a:ext cx="148114" cy="29265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ea typeface="Kanit Light" pitchFamily="34" charset="-122"/>
                <a:cs typeface="Kanit Light" pitchFamily="34" charset="-120"/>
              </a:rPr>
              <a:t>2</a:t>
            </a:r>
            <a:endParaRPr lang="en-US" sz="2300" dirty="0"/>
          </a:p>
        </p:txBody>
      </p:sp>
      <p:sp>
        <p:nvSpPr>
          <p:cNvPr id="11" name="Text 7"/>
          <p:cNvSpPr/>
          <p:nvPr/>
        </p:nvSpPr>
        <p:spPr>
          <a:xfrm>
            <a:off x="1316593" y="3727728"/>
            <a:ext cx="2438400" cy="304800"/>
          </a:xfrm>
          <a:prstGeom prst="rect">
            <a:avLst/>
          </a:prstGeom>
          <a:noFill/>
          <a:ln/>
        </p:spPr>
        <p:txBody>
          <a:bodyPr wrap="none" lIns="0" tIns="0" rIns="0" bIns="0" rtlCol="0" anchor="t"/>
          <a:lstStyle/>
          <a:p>
            <a:pPr marL="0" indent="0">
              <a:lnSpc>
                <a:spcPts val="2400"/>
              </a:lnSpc>
              <a:buNone/>
            </a:pPr>
            <a:r>
              <a:rPr lang="en-US" sz="1900" dirty="0">
                <a:solidFill>
                  <a:srgbClr val="2C3249"/>
                </a:solidFill>
                <a:ea typeface="Kanit Light" pitchFamily="34" charset="-122"/>
                <a:cs typeface="Kanit Light" pitchFamily="34" charset="-120"/>
              </a:rPr>
              <a:t>In-place Sorting</a:t>
            </a:r>
            <a:endParaRPr lang="en-US" sz="1900" dirty="0"/>
          </a:p>
        </p:txBody>
      </p:sp>
      <p:sp>
        <p:nvSpPr>
          <p:cNvPr id="12" name="Text 8"/>
          <p:cNvSpPr/>
          <p:nvPr/>
        </p:nvSpPr>
        <p:spPr>
          <a:xfrm>
            <a:off x="1316593" y="4149566"/>
            <a:ext cx="7144703" cy="623887"/>
          </a:xfrm>
          <a:prstGeom prst="rect">
            <a:avLst/>
          </a:prstGeom>
          <a:noFill/>
          <a:ln/>
        </p:spPr>
        <p:txBody>
          <a:bodyPr wrap="square" lIns="0" tIns="0" rIns="0" bIns="0" rtlCol="0" anchor="t"/>
          <a:lstStyle/>
          <a:p>
            <a:pPr marL="0" indent="0">
              <a:lnSpc>
                <a:spcPts val="2450"/>
              </a:lnSpc>
              <a:buNone/>
            </a:pPr>
            <a:r>
              <a:rPr lang="en-US" sz="1500" dirty="0">
                <a:solidFill>
                  <a:srgbClr val="2C3249"/>
                </a:solidFill>
                <a:ea typeface="Martel Sans" pitchFamily="34" charset="-122"/>
                <a:cs typeface="Martel Sans" pitchFamily="34" charset="-120"/>
              </a:rPr>
              <a:t>It requires minimal additional memory, making it space-efficient for most implementations.</a:t>
            </a:r>
            <a:endParaRPr lang="en-US" sz="1500" dirty="0"/>
          </a:p>
        </p:txBody>
      </p:sp>
      <p:sp>
        <p:nvSpPr>
          <p:cNvPr id="13" name="Shape 9"/>
          <p:cNvSpPr/>
          <p:nvPr/>
        </p:nvSpPr>
        <p:spPr>
          <a:xfrm>
            <a:off x="682704" y="5187910"/>
            <a:ext cx="438864" cy="438864"/>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4" name="Text 10"/>
          <p:cNvSpPr/>
          <p:nvPr/>
        </p:nvSpPr>
        <p:spPr>
          <a:xfrm>
            <a:off x="826889" y="5261015"/>
            <a:ext cx="150376" cy="29265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ea typeface="Kanit Light" pitchFamily="34" charset="-122"/>
                <a:cs typeface="Kanit Light" pitchFamily="34" charset="-120"/>
              </a:rPr>
              <a:t>3</a:t>
            </a:r>
            <a:endParaRPr lang="en-US" sz="2300" dirty="0"/>
          </a:p>
        </p:txBody>
      </p:sp>
      <p:sp>
        <p:nvSpPr>
          <p:cNvPr id="15" name="Text 11"/>
          <p:cNvSpPr/>
          <p:nvPr/>
        </p:nvSpPr>
        <p:spPr>
          <a:xfrm>
            <a:off x="1316593" y="5187910"/>
            <a:ext cx="2438400" cy="304800"/>
          </a:xfrm>
          <a:prstGeom prst="rect">
            <a:avLst/>
          </a:prstGeom>
          <a:noFill/>
          <a:ln/>
        </p:spPr>
        <p:txBody>
          <a:bodyPr wrap="none" lIns="0" tIns="0" rIns="0" bIns="0" rtlCol="0" anchor="t"/>
          <a:lstStyle/>
          <a:p>
            <a:pPr marL="0" indent="0">
              <a:lnSpc>
                <a:spcPts val="2400"/>
              </a:lnSpc>
              <a:buNone/>
            </a:pPr>
            <a:r>
              <a:rPr lang="en-US" sz="1900" dirty="0">
                <a:solidFill>
                  <a:srgbClr val="2C3249"/>
                </a:solidFill>
                <a:ea typeface="Kanit Light" pitchFamily="34" charset="-122"/>
                <a:cs typeface="Kanit Light" pitchFamily="34" charset="-120"/>
              </a:rPr>
              <a:t>Unstable Sort</a:t>
            </a:r>
            <a:endParaRPr lang="en-US" sz="1900" dirty="0"/>
          </a:p>
        </p:txBody>
      </p:sp>
      <p:sp>
        <p:nvSpPr>
          <p:cNvPr id="16" name="Text 12"/>
          <p:cNvSpPr/>
          <p:nvPr/>
        </p:nvSpPr>
        <p:spPr>
          <a:xfrm>
            <a:off x="1316593" y="5609749"/>
            <a:ext cx="7144703" cy="623887"/>
          </a:xfrm>
          <a:prstGeom prst="rect">
            <a:avLst/>
          </a:prstGeom>
          <a:noFill/>
          <a:ln/>
        </p:spPr>
        <p:txBody>
          <a:bodyPr wrap="square" lIns="0" tIns="0" rIns="0" bIns="0" rtlCol="0" anchor="t"/>
          <a:lstStyle/>
          <a:p>
            <a:pPr marL="0" indent="0">
              <a:lnSpc>
                <a:spcPts val="2450"/>
              </a:lnSpc>
              <a:buNone/>
            </a:pPr>
            <a:r>
              <a:rPr lang="en-US" sz="1500" dirty="0">
                <a:solidFill>
                  <a:srgbClr val="2C3249"/>
                </a:solidFill>
                <a:ea typeface="Martel Sans" pitchFamily="34" charset="-122"/>
                <a:cs typeface="Martel Sans" pitchFamily="34" charset="-120"/>
              </a:rPr>
              <a:t>Quick Sort doesn't preserve the relative order of equal elements, which can be a drawback.</a:t>
            </a:r>
            <a:endParaRPr lang="en-US" sz="1500" dirty="0"/>
          </a:p>
        </p:txBody>
      </p:sp>
      <p:sp>
        <p:nvSpPr>
          <p:cNvPr id="17" name="Shape 13"/>
          <p:cNvSpPr/>
          <p:nvPr/>
        </p:nvSpPr>
        <p:spPr>
          <a:xfrm>
            <a:off x="682704" y="6648093"/>
            <a:ext cx="438864" cy="438864"/>
          </a:xfrm>
          <a:prstGeom prst="roundRect">
            <a:avLst>
              <a:gd name="adj" fmla="val 18669"/>
            </a:avLst>
          </a:prstGeom>
          <a:solidFill>
            <a:srgbClr val="DFECE9"/>
          </a:solidFill>
          <a:ln w="7620">
            <a:solidFill>
              <a:srgbClr val="C5D2CF"/>
            </a:solidFill>
            <a:prstDash val="solid"/>
          </a:ln>
        </p:spPr>
        <p:txBody>
          <a:bodyPr/>
          <a:lstStyle/>
          <a:p>
            <a:endParaRPr lang="en-US"/>
          </a:p>
        </p:txBody>
      </p:sp>
      <p:sp>
        <p:nvSpPr>
          <p:cNvPr id="18" name="Text 14"/>
          <p:cNvSpPr/>
          <p:nvPr/>
        </p:nvSpPr>
        <p:spPr>
          <a:xfrm>
            <a:off x="822960" y="6721197"/>
            <a:ext cx="158353" cy="292656"/>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ea typeface="Kanit Light" pitchFamily="34" charset="-122"/>
                <a:cs typeface="Kanit Light" pitchFamily="34" charset="-120"/>
              </a:rPr>
              <a:t>4</a:t>
            </a:r>
            <a:endParaRPr lang="en-US" sz="2300" dirty="0"/>
          </a:p>
        </p:txBody>
      </p:sp>
      <p:sp>
        <p:nvSpPr>
          <p:cNvPr id="19" name="Text 15"/>
          <p:cNvSpPr/>
          <p:nvPr/>
        </p:nvSpPr>
        <p:spPr>
          <a:xfrm>
            <a:off x="1316593" y="6648093"/>
            <a:ext cx="2438400" cy="304800"/>
          </a:xfrm>
          <a:prstGeom prst="rect">
            <a:avLst/>
          </a:prstGeom>
          <a:noFill/>
          <a:ln/>
        </p:spPr>
        <p:txBody>
          <a:bodyPr wrap="none" lIns="0" tIns="0" rIns="0" bIns="0" rtlCol="0" anchor="t"/>
          <a:lstStyle/>
          <a:p>
            <a:pPr marL="0" indent="0">
              <a:lnSpc>
                <a:spcPts val="2400"/>
              </a:lnSpc>
              <a:buNone/>
            </a:pPr>
            <a:r>
              <a:rPr lang="en-US" sz="1900" dirty="0">
                <a:solidFill>
                  <a:srgbClr val="2C3249"/>
                </a:solidFill>
                <a:ea typeface="Kanit Light" pitchFamily="34" charset="-122"/>
                <a:cs typeface="Kanit Light" pitchFamily="34" charset="-120"/>
              </a:rPr>
              <a:t>Worst-case Scenario</a:t>
            </a:r>
            <a:endParaRPr lang="en-US" sz="1900" dirty="0"/>
          </a:p>
        </p:txBody>
      </p:sp>
      <p:sp>
        <p:nvSpPr>
          <p:cNvPr id="20" name="Text 16"/>
          <p:cNvSpPr/>
          <p:nvPr/>
        </p:nvSpPr>
        <p:spPr>
          <a:xfrm>
            <a:off x="1316593" y="7069931"/>
            <a:ext cx="7144703" cy="623887"/>
          </a:xfrm>
          <a:prstGeom prst="rect">
            <a:avLst/>
          </a:prstGeom>
          <a:noFill/>
          <a:ln/>
        </p:spPr>
        <p:txBody>
          <a:bodyPr wrap="square" lIns="0" tIns="0" rIns="0" bIns="0" rtlCol="0" anchor="t"/>
          <a:lstStyle/>
          <a:p>
            <a:pPr marL="0" indent="0">
              <a:lnSpc>
                <a:spcPts val="2450"/>
              </a:lnSpc>
              <a:buNone/>
            </a:pPr>
            <a:r>
              <a:rPr lang="en-US" sz="1500" dirty="0">
                <a:solidFill>
                  <a:srgbClr val="2C3249"/>
                </a:solidFill>
                <a:ea typeface="Martel Sans" pitchFamily="34" charset="-122"/>
                <a:cs typeface="Martel Sans" pitchFamily="34" charset="-120"/>
              </a:rPr>
              <a:t>Performance degrades to O(n^2) in worst cases, particularly with poor pivot selection.</a:t>
            </a:r>
            <a:endParaRPr lang="en-US" sz="15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03013"/>
            <a:ext cx="11498223"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Comparison of Bubble Sort and Quick Sort</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Bubble Sort</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Simple, stable, but inefficient for large datasets. Best for educational purposes or small lists.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Quick Sort</a:t>
            </a:r>
            <a:endParaRPr lang="en-US" sz="2400" dirty="0"/>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Complex, unstable, but highly efficient. Preferred for large datasets in practical applications.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Use Cases</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Choose based on data size, stability requirements, and implementation complexity needs.</a:t>
            </a:r>
            <a:endParaRPr lang="en-US" sz="1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586651" y="308610"/>
            <a:ext cx="3456980" cy="2468880"/>
          </a:xfrm>
          <a:prstGeom prst="rect">
            <a:avLst/>
          </a:prstGeom>
        </p:spPr>
      </p:pic>
      <p:sp>
        <p:nvSpPr>
          <p:cNvPr id="4" name="Text 0"/>
          <p:cNvSpPr/>
          <p:nvPr/>
        </p:nvSpPr>
        <p:spPr>
          <a:xfrm>
            <a:off x="864037" y="3795355"/>
            <a:ext cx="11004471"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Introduction to Shortest Path Algorithms</a:t>
            </a:r>
            <a:endParaRPr lang="en-US" sz="4850" dirty="0"/>
          </a:p>
        </p:txBody>
      </p:sp>
      <p:pic>
        <p:nvPicPr>
          <p:cNvPr id="5" name="Image 2" descr="preencoded.png"/>
          <p:cNvPicPr>
            <a:picLocks noChangeAspect="1"/>
          </p:cNvPicPr>
          <p:nvPr/>
        </p:nvPicPr>
        <p:blipFill>
          <a:blip r:embed="rId5"/>
          <a:stretch>
            <a:fillRect/>
          </a:stretch>
        </p:blipFill>
        <p:spPr>
          <a:xfrm>
            <a:off x="864037" y="4937165"/>
            <a:ext cx="617220" cy="617220"/>
          </a:xfrm>
          <a:prstGeom prst="rect">
            <a:avLst/>
          </a:prstGeom>
        </p:spPr>
      </p:pic>
      <p:sp>
        <p:nvSpPr>
          <p:cNvPr id="6" name="Text 1"/>
          <p:cNvSpPr/>
          <p:nvPr/>
        </p:nvSpPr>
        <p:spPr>
          <a:xfrm>
            <a:off x="864037" y="580120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Navigation Systems</a:t>
            </a:r>
            <a:endParaRPr lang="en-US" sz="2400" dirty="0"/>
          </a:p>
        </p:txBody>
      </p:sp>
      <p:sp>
        <p:nvSpPr>
          <p:cNvPr id="7" name="Text 2"/>
          <p:cNvSpPr/>
          <p:nvPr/>
        </p:nvSpPr>
        <p:spPr>
          <a:xfrm>
            <a:off x="864037"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Used in GPS and mapping applications to find optimal routes.</a:t>
            </a:r>
            <a:endParaRPr lang="en-US" sz="1900" dirty="0"/>
          </a:p>
        </p:txBody>
      </p:sp>
      <p:pic>
        <p:nvPicPr>
          <p:cNvPr id="8" name="Image 3" descr="preencoded.png"/>
          <p:cNvPicPr>
            <a:picLocks noChangeAspect="1"/>
          </p:cNvPicPr>
          <p:nvPr/>
        </p:nvPicPr>
        <p:blipFill>
          <a:blip r:embed="rId6"/>
          <a:stretch>
            <a:fillRect/>
          </a:stretch>
        </p:blipFill>
        <p:spPr>
          <a:xfrm>
            <a:off x="4182189" y="4937165"/>
            <a:ext cx="617220" cy="617220"/>
          </a:xfrm>
          <a:prstGeom prst="rect">
            <a:avLst/>
          </a:prstGeom>
        </p:spPr>
      </p:pic>
      <p:sp>
        <p:nvSpPr>
          <p:cNvPr id="9" name="Text 3"/>
          <p:cNvSpPr/>
          <p:nvPr/>
        </p:nvSpPr>
        <p:spPr>
          <a:xfrm>
            <a:off x="4182189" y="580120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Network Routing</a:t>
            </a:r>
            <a:endParaRPr lang="en-US" sz="2400" dirty="0"/>
          </a:p>
        </p:txBody>
      </p:sp>
      <p:sp>
        <p:nvSpPr>
          <p:cNvPr id="10" name="Text 4"/>
          <p:cNvSpPr/>
          <p:nvPr/>
        </p:nvSpPr>
        <p:spPr>
          <a:xfrm>
            <a:off x="4182189"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Crucial for efficient data transmission in computer networks.</a:t>
            </a:r>
            <a:endParaRPr lang="en-US" sz="1900" dirty="0"/>
          </a:p>
        </p:txBody>
      </p:sp>
      <p:pic>
        <p:nvPicPr>
          <p:cNvPr id="11" name="Image 4" descr="preencoded.png"/>
          <p:cNvPicPr>
            <a:picLocks noChangeAspect="1"/>
          </p:cNvPicPr>
          <p:nvPr/>
        </p:nvPicPr>
        <p:blipFill>
          <a:blip r:embed="rId7"/>
          <a:stretch>
            <a:fillRect/>
          </a:stretch>
        </p:blipFill>
        <p:spPr>
          <a:xfrm>
            <a:off x="7500342" y="4937165"/>
            <a:ext cx="617220" cy="617220"/>
          </a:xfrm>
          <a:prstGeom prst="rect">
            <a:avLst/>
          </a:prstGeom>
        </p:spPr>
      </p:pic>
      <p:sp>
        <p:nvSpPr>
          <p:cNvPr id="12" name="Text 5"/>
          <p:cNvSpPr/>
          <p:nvPr/>
        </p:nvSpPr>
        <p:spPr>
          <a:xfrm>
            <a:off x="7500342" y="580120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Robotics</a:t>
            </a:r>
            <a:endParaRPr lang="en-US" sz="2400" dirty="0"/>
          </a:p>
        </p:txBody>
      </p:sp>
      <p:sp>
        <p:nvSpPr>
          <p:cNvPr id="13" name="Text 6"/>
          <p:cNvSpPr/>
          <p:nvPr/>
        </p:nvSpPr>
        <p:spPr>
          <a:xfrm>
            <a:off x="7500342"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Enables autonomous navigation and path planning for robots.</a:t>
            </a:r>
            <a:endParaRPr lang="en-US" sz="1900" dirty="0"/>
          </a:p>
        </p:txBody>
      </p:sp>
      <p:pic>
        <p:nvPicPr>
          <p:cNvPr id="14" name="Image 5" descr="preencoded.png"/>
          <p:cNvPicPr>
            <a:picLocks noChangeAspect="1"/>
          </p:cNvPicPr>
          <p:nvPr/>
        </p:nvPicPr>
        <p:blipFill>
          <a:blip r:embed="rId8"/>
          <a:stretch>
            <a:fillRect/>
          </a:stretch>
        </p:blipFill>
        <p:spPr>
          <a:xfrm>
            <a:off x="10818495" y="4937165"/>
            <a:ext cx="617220" cy="617220"/>
          </a:xfrm>
          <a:prstGeom prst="rect">
            <a:avLst/>
          </a:prstGeom>
        </p:spPr>
      </p:pic>
      <p:sp>
        <p:nvSpPr>
          <p:cNvPr id="15" name="Text 7"/>
          <p:cNvSpPr/>
          <p:nvPr/>
        </p:nvSpPr>
        <p:spPr>
          <a:xfrm>
            <a:off x="10818495" y="5801201"/>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ea typeface="Kanit Light" pitchFamily="34" charset="-122"/>
                <a:cs typeface="Kanit Light" pitchFamily="34" charset="-120"/>
              </a:rPr>
              <a:t>Game Development</a:t>
            </a:r>
            <a:endParaRPr lang="en-US" sz="2400" dirty="0"/>
          </a:p>
        </p:txBody>
      </p:sp>
      <p:sp>
        <p:nvSpPr>
          <p:cNvPr id="16" name="Text 8"/>
          <p:cNvSpPr/>
          <p:nvPr/>
        </p:nvSpPr>
        <p:spPr>
          <a:xfrm>
            <a:off x="10818495" y="6335078"/>
            <a:ext cx="2947868" cy="1185148"/>
          </a:xfrm>
          <a:prstGeom prst="rect">
            <a:avLst/>
          </a:prstGeom>
          <a:noFill/>
          <a:ln/>
        </p:spPr>
        <p:txBody>
          <a:bodyPr wrap="square" lIns="0" tIns="0" rIns="0" bIns="0" rtlCol="0" anchor="t"/>
          <a:lstStyle/>
          <a:p>
            <a:pPr marL="0" indent="0" algn="l">
              <a:lnSpc>
                <a:spcPts val="3100"/>
              </a:lnSpc>
              <a:buNone/>
            </a:pPr>
            <a:r>
              <a:rPr lang="en-US" sz="1900" dirty="0">
                <a:solidFill>
                  <a:srgbClr val="2C3249"/>
                </a:solidFill>
                <a:ea typeface="Martel Sans" pitchFamily="34" charset="-122"/>
                <a:cs typeface="Martel Sans" pitchFamily="34" charset="-120"/>
              </a:rPr>
              <a:t>Powers AI pathfinding in video games for character movement.</a:t>
            </a:r>
            <a:endParaRPr lang="en-US" sz="1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pic>
        <p:nvPicPr>
          <p:cNvPr id="3" name="Image 1" descr="preencoded.png"/>
          <p:cNvPicPr>
            <a:picLocks noChangeAspect="1"/>
          </p:cNvPicPr>
          <p:nvPr/>
        </p:nvPicPr>
        <p:blipFill>
          <a:blip r:embed="rId4"/>
          <a:stretch>
            <a:fillRect/>
          </a:stretch>
        </p:blipFill>
        <p:spPr>
          <a:xfrm>
            <a:off x="9388197" y="2553533"/>
            <a:ext cx="4997887" cy="3123724"/>
          </a:xfrm>
          <a:prstGeom prst="rect">
            <a:avLst/>
          </a:prstGeom>
        </p:spPr>
      </p:pic>
      <p:sp>
        <p:nvSpPr>
          <p:cNvPr id="4" name="Text 0"/>
          <p:cNvSpPr/>
          <p:nvPr/>
        </p:nvSpPr>
        <p:spPr>
          <a:xfrm>
            <a:off x="683895" y="537329"/>
            <a:ext cx="7261860" cy="610553"/>
          </a:xfrm>
          <a:prstGeom prst="rect">
            <a:avLst/>
          </a:prstGeom>
          <a:noFill/>
          <a:ln/>
        </p:spPr>
        <p:txBody>
          <a:bodyPr wrap="none" lIns="0" tIns="0" rIns="0" bIns="0" rtlCol="0" anchor="t"/>
          <a:lstStyle/>
          <a:p>
            <a:pPr marL="0" indent="0">
              <a:lnSpc>
                <a:spcPts val="4800"/>
              </a:lnSpc>
              <a:buNone/>
            </a:pPr>
            <a:r>
              <a:rPr lang="en-US" sz="3800" dirty="0">
                <a:solidFill>
                  <a:srgbClr val="272D45"/>
                </a:solidFill>
                <a:ea typeface="Kanit Light" pitchFamily="34" charset="-122"/>
                <a:cs typeface="Kanit Light" pitchFamily="34" charset="-120"/>
              </a:rPr>
              <a:t>Dijkstra's Algorithm - Introduction</a:t>
            </a:r>
            <a:endParaRPr lang="en-US" sz="3800" dirty="0"/>
          </a:p>
        </p:txBody>
      </p:sp>
      <p:pic>
        <p:nvPicPr>
          <p:cNvPr id="5" name="Image 2" descr="preencoded.png"/>
          <p:cNvPicPr>
            <a:picLocks noChangeAspect="1"/>
          </p:cNvPicPr>
          <p:nvPr/>
        </p:nvPicPr>
        <p:blipFill>
          <a:blip r:embed="rId5"/>
          <a:stretch>
            <a:fillRect/>
          </a:stretch>
        </p:blipFill>
        <p:spPr>
          <a:xfrm>
            <a:off x="683895" y="1440894"/>
            <a:ext cx="977027" cy="1563172"/>
          </a:xfrm>
          <a:prstGeom prst="rect">
            <a:avLst/>
          </a:prstGeom>
        </p:spPr>
      </p:pic>
      <p:sp>
        <p:nvSpPr>
          <p:cNvPr id="6" name="Text 1"/>
          <p:cNvSpPr/>
          <p:nvPr/>
        </p:nvSpPr>
        <p:spPr>
          <a:xfrm>
            <a:off x="1953935" y="1636276"/>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ea typeface="Kanit Light" pitchFamily="34" charset="-122"/>
                <a:cs typeface="Kanit Light" pitchFamily="34" charset="-120"/>
              </a:rPr>
              <a:t>Initialize</a:t>
            </a:r>
            <a:endParaRPr lang="en-US" sz="1900" dirty="0"/>
          </a:p>
        </p:txBody>
      </p:sp>
      <p:sp>
        <p:nvSpPr>
          <p:cNvPr id="7" name="Text 2"/>
          <p:cNvSpPr/>
          <p:nvPr/>
        </p:nvSpPr>
        <p:spPr>
          <a:xfrm>
            <a:off x="1953935" y="2058829"/>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2C3249"/>
                </a:solidFill>
                <a:ea typeface="Martel Sans" pitchFamily="34" charset="-122"/>
                <a:cs typeface="Martel Sans" pitchFamily="34" charset="-120"/>
              </a:rPr>
              <a:t>Set distance to source as 0, all others as infinity.</a:t>
            </a:r>
            <a:endParaRPr lang="en-US" sz="1500" dirty="0"/>
          </a:p>
        </p:txBody>
      </p:sp>
      <p:pic>
        <p:nvPicPr>
          <p:cNvPr id="8" name="Image 3" descr="preencoded.png"/>
          <p:cNvPicPr>
            <a:picLocks noChangeAspect="1"/>
          </p:cNvPicPr>
          <p:nvPr/>
        </p:nvPicPr>
        <p:blipFill>
          <a:blip r:embed="rId6"/>
          <a:stretch>
            <a:fillRect/>
          </a:stretch>
        </p:blipFill>
        <p:spPr>
          <a:xfrm>
            <a:off x="683895" y="3004066"/>
            <a:ext cx="977027" cy="1563172"/>
          </a:xfrm>
          <a:prstGeom prst="rect">
            <a:avLst/>
          </a:prstGeom>
        </p:spPr>
      </p:pic>
      <p:sp>
        <p:nvSpPr>
          <p:cNvPr id="9" name="Text 3"/>
          <p:cNvSpPr/>
          <p:nvPr/>
        </p:nvSpPr>
        <p:spPr>
          <a:xfrm>
            <a:off x="1953935" y="3199448"/>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ea typeface="Kanit Light" pitchFamily="34" charset="-122"/>
                <a:cs typeface="Kanit Light" pitchFamily="34" charset="-120"/>
              </a:rPr>
              <a:t>Select Node</a:t>
            </a:r>
            <a:endParaRPr lang="en-US" sz="1900" dirty="0"/>
          </a:p>
        </p:txBody>
      </p:sp>
      <p:sp>
        <p:nvSpPr>
          <p:cNvPr id="10" name="Text 4"/>
          <p:cNvSpPr/>
          <p:nvPr/>
        </p:nvSpPr>
        <p:spPr>
          <a:xfrm>
            <a:off x="1953935" y="3622000"/>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2C3249"/>
                </a:solidFill>
                <a:ea typeface="Martel Sans" pitchFamily="34" charset="-122"/>
                <a:cs typeface="Martel Sans" pitchFamily="34" charset="-120"/>
              </a:rPr>
              <a:t>Choose unvisited node with smallest known distance.</a:t>
            </a:r>
            <a:endParaRPr lang="en-US" sz="1500" dirty="0"/>
          </a:p>
        </p:txBody>
      </p:sp>
      <p:pic>
        <p:nvPicPr>
          <p:cNvPr id="11" name="Image 4" descr="preencoded.png"/>
          <p:cNvPicPr>
            <a:picLocks noChangeAspect="1"/>
          </p:cNvPicPr>
          <p:nvPr/>
        </p:nvPicPr>
        <p:blipFill>
          <a:blip r:embed="rId7"/>
          <a:stretch>
            <a:fillRect/>
          </a:stretch>
        </p:blipFill>
        <p:spPr>
          <a:xfrm>
            <a:off x="683895" y="4567238"/>
            <a:ext cx="977027" cy="1563172"/>
          </a:xfrm>
          <a:prstGeom prst="rect">
            <a:avLst/>
          </a:prstGeom>
        </p:spPr>
      </p:pic>
      <p:sp>
        <p:nvSpPr>
          <p:cNvPr id="12" name="Text 5"/>
          <p:cNvSpPr/>
          <p:nvPr/>
        </p:nvSpPr>
        <p:spPr>
          <a:xfrm>
            <a:off x="1953935" y="4762619"/>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ea typeface="Kanit Light" pitchFamily="34" charset="-122"/>
                <a:cs typeface="Kanit Light" pitchFamily="34" charset="-120"/>
              </a:rPr>
              <a:t>Update Neighbors</a:t>
            </a:r>
            <a:endParaRPr lang="en-US" sz="1900" dirty="0"/>
          </a:p>
        </p:txBody>
      </p:sp>
      <p:sp>
        <p:nvSpPr>
          <p:cNvPr id="13" name="Text 6"/>
          <p:cNvSpPr/>
          <p:nvPr/>
        </p:nvSpPr>
        <p:spPr>
          <a:xfrm>
            <a:off x="1953935" y="5185172"/>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2C3249"/>
                </a:solidFill>
                <a:ea typeface="Martel Sans" pitchFamily="34" charset="-122"/>
                <a:cs typeface="Martel Sans" pitchFamily="34" charset="-120"/>
              </a:rPr>
              <a:t>Calculate distances through current node and update if shorter.</a:t>
            </a:r>
            <a:endParaRPr lang="en-US" sz="1500" dirty="0"/>
          </a:p>
        </p:txBody>
      </p:sp>
      <p:pic>
        <p:nvPicPr>
          <p:cNvPr id="14" name="Image 5" descr="preencoded.png"/>
          <p:cNvPicPr>
            <a:picLocks noChangeAspect="1"/>
          </p:cNvPicPr>
          <p:nvPr/>
        </p:nvPicPr>
        <p:blipFill>
          <a:blip r:embed="rId8"/>
          <a:stretch>
            <a:fillRect/>
          </a:stretch>
        </p:blipFill>
        <p:spPr>
          <a:xfrm>
            <a:off x="683895" y="6130409"/>
            <a:ext cx="977027" cy="1563172"/>
          </a:xfrm>
          <a:prstGeom prst="rect">
            <a:avLst/>
          </a:prstGeom>
        </p:spPr>
      </p:pic>
      <p:sp>
        <p:nvSpPr>
          <p:cNvPr id="15" name="Text 7"/>
          <p:cNvSpPr/>
          <p:nvPr/>
        </p:nvSpPr>
        <p:spPr>
          <a:xfrm>
            <a:off x="1953935" y="6325791"/>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2C3249"/>
                </a:solidFill>
                <a:ea typeface="Kanit Light" pitchFamily="34" charset="-122"/>
                <a:cs typeface="Kanit Light" pitchFamily="34" charset="-120"/>
              </a:rPr>
              <a:t>Mark Visited</a:t>
            </a:r>
            <a:endParaRPr lang="en-US" sz="1900" dirty="0"/>
          </a:p>
        </p:txBody>
      </p:sp>
      <p:sp>
        <p:nvSpPr>
          <p:cNvPr id="16" name="Text 8"/>
          <p:cNvSpPr/>
          <p:nvPr/>
        </p:nvSpPr>
        <p:spPr>
          <a:xfrm>
            <a:off x="1953935" y="6748343"/>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2C3249"/>
                </a:solidFill>
                <a:ea typeface="Martel Sans" pitchFamily="34" charset="-122"/>
                <a:cs typeface="Martel Sans" pitchFamily="34" charset="-120"/>
              </a:rPr>
              <a:t>Mark current node as visited and repeat from step 2.</a:t>
            </a:r>
            <a:endParaRPr lang="en-US" sz="15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113592"/>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Complexity and Applications of Dijkstra's Algorithm</a:t>
            </a:r>
            <a:endParaRPr lang="en-US" sz="4850" dirty="0"/>
          </a:p>
        </p:txBody>
      </p:sp>
      <p:sp>
        <p:nvSpPr>
          <p:cNvPr id="3" name="Text 1"/>
          <p:cNvSpPr/>
          <p:nvPr/>
        </p:nvSpPr>
        <p:spPr>
          <a:xfrm>
            <a:off x="864037" y="327374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Time Complexity</a:t>
            </a:r>
            <a:endParaRPr lang="en-US" sz="2400" dirty="0"/>
          </a:p>
        </p:txBody>
      </p:sp>
      <p:sp>
        <p:nvSpPr>
          <p:cNvPr id="4" name="Text 2"/>
          <p:cNvSpPr/>
          <p:nvPr/>
        </p:nvSpPr>
        <p:spPr>
          <a:xfrm>
            <a:off x="864037" y="3906322"/>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Dijkstra's algorithm has a time complexity of O((V + E) log V). V represents vertices, E represents edges in the graph.</a:t>
            </a:r>
            <a:endParaRPr lang="en-US" sz="1900" dirty="0"/>
          </a:p>
        </p:txBody>
      </p:sp>
      <p:sp>
        <p:nvSpPr>
          <p:cNvPr id="5" name="Text 3"/>
          <p:cNvSpPr/>
          <p:nvPr/>
        </p:nvSpPr>
        <p:spPr>
          <a:xfrm>
            <a:off x="864037" y="5313640"/>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This complexity arises from using a priority queue for efficient node selection. Heap operations contribute to the logarithmic factor.</a:t>
            </a:r>
            <a:endParaRPr lang="en-US" sz="1900" dirty="0"/>
          </a:p>
        </p:txBody>
      </p:sp>
      <p:sp>
        <p:nvSpPr>
          <p:cNvPr id="6" name="Text 4"/>
          <p:cNvSpPr/>
          <p:nvPr/>
        </p:nvSpPr>
        <p:spPr>
          <a:xfrm>
            <a:off x="7623929" y="327374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Practical Applications</a:t>
            </a:r>
            <a:endParaRPr lang="en-US" sz="2400" dirty="0"/>
          </a:p>
        </p:txBody>
      </p:sp>
      <p:sp>
        <p:nvSpPr>
          <p:cNvPr id="7" name="Text 5"/>
          <p:cNvSpPr/>
          <p:nvPr/>
        </p:nvSpPr>
        <p:spPr>
          <a:xfrm>
            <a:off x="7623929" y="3906322"/>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Dijkstra's algorithm is widely used in network routing protocols like OSPF and IS-IS. It optimizes paths in GPS navigation systems and traffic management.</a:t>
            </a:r>
            <a:endParaRPr lang="en-US" sz="1900" dirty="0"/>
          </a:p>
        </p:txBody>
      </p:sp>
      <p:sp>
        <p:nvSpPr>
          <p:cNvPr id="8" name="Text 6"/>
          <p:cNvSpPr/>
          <p:nvPr/>
        </p:nvSpPr>
        <p:spPr>
          <a:xfrm>
            <a:off x="7623929" y="5708690"/>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The algorithm finds applications in robotics for path planning and in social networks for connection analysis.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32641"/>
          </a:xfrm>
          <a:prstGeom prst="rect">
            <a:avLst/>
          </a:prstGeom>
        </p:spPr>
      </p:pic>
      <p:pic>
        <p:nvPicPr>
          <p:cNvPr id="3" name="Image 1" descr="preencoded.png"/>
          <p:cNvPicPr>
            <a:picLocks noChangeAspect="1"/>
          </p:cNvPicPr>
          <p:nvPr/>
        </p:nvPicPr>
        <p:blipFill>
          <a:blip r:embed="rId4"/>
          <a:stretch>
            <a:fillRect/>
          </a:stretch>
        </p:blipFill>
        <p:spPr>
          <a:xfrm>
            <a:off x="5293400" y="303252"/>
            <a:ext cx="4043482" cy="2426137"/>
          </a:xfrm>
          <a:prstGeom prst="rect">
            <a:avLst/>
          </a:prstGeom>
        </p:spPr>
      </p:pic>
      <p:sp>
        <p:nvSpPr>
          <p:cNvPr id="4" name="Text 0"/>
          <p:cNvSpPr/>
          <p:nvPr/>
        </p:nvSpPr>
        <p:spPr>
          <a:xfrm>
            <a:off x="849154" y="3701058"/>
            <a:ext cx="6065401" cy="758071"/>
          </a:xfrm>
          <a:prstGeom prst="rect">
            <a:avLst/>
          </a:prstGeom>
          <a:noFill/>
          <a:ln/>
        </p:spPr>
        <p:txBody>
          <a:bodyPr wrap="none" lIns="0" tIns="0" rIns="0" bIns="0" rtlCol="0" anchor="t"/>
          <a:lstStyle/>
          <a:p>
            <a:pPr marL="0" indent="0">
              <a:lnSpc>
                <a:spcPts val="5950"/>
              </a:lnSpc>
              <a:buNone/>
            </a:pPr>
            <a:r>
              <a:rPr lang="en-US" sz="4750" dirty="0">
                <a:solidFill>
                  <a:srgbClr val="272D45"/>
                </a:solidFill>
                <a:ea typeface="Kanit Light" pitchFamily="34" charset="-122"/>
                <a:cs typeface="Kanit Light" pitchFamily="34" charset="-120"/>
              </a:rPr>
              <a:t>Importance of DSA</a:t>
            </a:r>
            <a:endParaRPr lang="en-US" sz="4750" dirty="0"/>
          </a:p>
        </p:txBody>
      </p:sp>
      <p:sp>
        <p:nvSpPr>
          <p:cNvPr id="5" name="Shape 1"/>
          <p:cNvSpPr/>
          <p:nvPr/>
        </p:nvSpPr>
        <p:spPr>
          <a:xfrm>
            <a:off x="849154" y="5095875"/>
            <a:ext cx="545783" cy="545783"/>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6" name="Text 2"/>
          <p:cNvSpPr/>
          <p:nvPr/>
        </p:nvSpPr>
        <p:spPr>
          <a:xfrm>
            <a:off x="1066681" y="5186720"/>
            <a:ext cx="110728" cy="363974"/>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ea typeface="Kanit Light" pitchFamily="34" charset="-122"/>
                <a:cs typeface="Kanit Light" pitchFamily="34" charset="-120"/>
              </a:rPr>
              <a:t>1</a:t>
            </a:r>
            <a:endParaRPr lang="en-US" sz="2850" dirty="0"/>
          </a:p>
        </p:txBody>
      </p:sp>
      <p:sp>
        <p:nvSpPr>
          <p:cNvPr id="7" name="Text 3"/>
          <p:cNvSpPr/>
          <p:nvPr/>
        </p:nvSpPr>
        <p:spPr>
          <a:xfrm>
            <a:off x="1637467" y="5095875"/>
            <a:ext cx="3032641" cy="378976"/>
          </a:xfrm>
          <a:prstGeom prst="rect">
            <a:avLst/>
          </a:prstGeom>
          <a:noFill/>
          <a:ln/>
        </p:spPr>
        <p:txBody>
          <a:bodyPr wrap="none" lIns="0" tIns="0" rIns="0" bIns="0" rtlCol="0" anchor="t"/>
          <a:lstStyle/>
          <a:p>
            <a:pPr marL="0" indent="0">
              <a:lnSpc>
                <a:spcPts val="2950"/>
              </a:lnSpc>
              <a:buNone/>
            </a:pPr>
            <a:r>
              <a:rPr lang="en-US" sz="2350" dirty="0">
                <a:solidFill>
                  <a:srgbClr val="2C3249"/>
                </a:solidFill>
                <a:ea typeface="Kanit Light" pitchFamily="34" charset="-122"/>
                <a:cs typeface="Kanit Light" pitchFamily="34" charset="-120"/>
              </a:rPr>
              <a:t>Efficiency</a:t>
            </a:r>
            <a:endParaRPr lang="en-US" sz="2350" dirty="0"/>
          </a:p>
        </p:txBody>
      </p:sp>
      <p:sp>
        <p:nvSpPr>
          <p:cNvPr id="8" name="Text 4"/>
          <p:cNvSpPr/>
          <p:nvPr/>
        </p:nvSpPr>
        <p:spPr>
          <a:xfrm>
            <a:off x="1637467" y="5620345"/>
            <a:ext cx="3360658" cy="1552575"/>
          </a:xfrm>
          <a:prstGeom prst="rect">
            <a:avLst/>
          </a:prstGeom>
          <a:noFill/>
          <a:ln/>
        </p:spPr>
        <p:txBody>
          <a:bodyPr wrap="square" lIns="0" tIns="0" rIns="0" bIns="0" rtlCol="0" anchor="t"/>
          <a:lstStyle/>
          <a:p>
            <a:pPr marL="0" indent="0">
              <a:lnSpc>
                <a:spcPts val="3050"/>
              </a:lnSpc>
              <a:buNone/>
            </a:pPr>
            <a:r>
              <a:rPr lang="en-US" sz="1900" dirty="0">
                <a:solidFill>
                  <a:srgbClr val="2C3249"/>
                </a:solidFill>
                <a:ea typeface="Martel Sans" pitchFamily="34" charset="-122"/>
                <a:cs typeface="Martel Sans" pitchFamily="34" charset="-120"/>
              </a:rPr>
              <a:t>DSA optimizes code performance. It reduces time and space complexity in programs.</a:t>
            </a:r>
            <a:endParaRPr lang="en-US" sz="1900" dirty="0"/>
          </a:p>
        </p:txBody>
      </p:sp>
      <p:sp>
        <p:nvSpPr>
          <p:cNvPr id="9" name="Shape 5"/>
          <p:cNvSpPr/>
          <p:nvPr/>
        </p:nvSpPr>
        <p:spPr>
          <a:xfrm>
            <a:off x="5240655" y="5095875"/>
            <a:ext cx="545783" cy="545783"/>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0" name="Text 6"/>
          <p:cNvSpPr/>
          <p:nvPr/>
        </p:nvSpPr>
        <p:spPr>
          <a:xfrm>
            <a:off x="5421392" y="5186720"/>
            <a:ext cx="184190" cy="363974"/>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ea typeface="Kanit Light" pitchFamily="34" charset="-122"/>
                <a:cs typeface="Kanit Light" pitchFamily="34" charset="-120"/>
              </a:rPr>
              <a:t>2</a:t>
            </a:r>
            <a:endParaRPr lang="en-US" sz="2850" dirty="0"/>
          </a:p>
        </p:txBody>
      </p:sp>
      <p:sp>
        <p:nvSpPr>
          <p:cNvPr id="11" name="Text 7"/>
          <p:cNvSpPr/>
          <p:nvPr/>
        </p:nvSpPr>
        <p:spPr>
          <a:xfrm>
            <a:off x="6028968" y="5095875"/>
            <a:ext cx="3032641" cy="378976"/>
          </a:xfrm>
          <a:prstGeom prst="rect">
            <a:avLst/>
          </a:prstGeom>
          <a:noFill/>
          <a:ln/>
        </p:spPr>
        <p:txBody>
          <a:bodyPr wrap="none" lIns="0" tIns="0" rIns="0" bIns="0" rtlCol="0" anchor="t"/>
          <a:lstStyle/>
          <a:p>
            <a:pPr marL="0" indent="0">
              <a:lnSpc>
                <a:spcPts val="2950"/>
              </a:lnSpc>
              <a:buNone/>
            </a:pPr>
            <a:r>
              <a:rPr lang="en-US" sz="2350" dirty="0">
                <a:solidFill>
                  <a:srgbClr val="2C3249"/>
                </a:solidFill>
                <a:ea typeface="Kanit Light" pitchFamily="34" charset="-122"/>
                <a:cs typeface="Kanit Light" pitchFamily="34" charset="-120"/>
              </a:rPr>
              <a:t>Problem Solving</a:t>
            </a:r>
            <a:endParaRPr lang="en-US" sz="2350" dirty="0"/>
          </a:p>
        </p:txBody>
      </p:sp>
      <p:sp>
        <p:nvSpPr>
          <p:cNvPr id="12" name="Text 8"/>
          <p:cNvSpPr/>
          <p:nvPr/>
        </p:nvSpPr>
        <p:spPr>
          <a:xfrm>
            <a:off x="6028968" y="5620345"/>
            <a:ext cx="3360658" cy="1940719"/>
          </a:xfrm>
          <a:prstGeom prst="rect">
            <a:avLst/>
          </a:prstGeom>
          <a:noFill/>
          <a:ln/>
        </p:spPr>
        <p:txBody>
          <a:bodyPr wrap="square" lIns="0" tIns="0" rIns="0" bIns="0" rtlCol="0" anchor="t"/>
          <a:lstStyle/>
          <a:p>
            <a:pPr marL="0" indent="0">
              <a:lnSpc>
                <a:spcPts val="3050"/>
              </a:lnSpc>
              <a:buNone/>
            </a:pPr>
            <a:r>
              <a:rPr lang="en-US" sz="1900" dirty="0">
                <a:solidFill>
                  <a:srgbClr val="2C3249"/>
                </a:solidFill>
                <a:ea typeface="Martel Sans" pitchFamily="34" charset="-122"/>
                <a:cs typeface="Martel Sans" pitchFamily="34" charset="-120"/>
              </a:rPr>
              <a:t>DSA enhances logical thinking. It provides frameworks for tackling complex computational challenges.</a:t>
            </a:r>
            <a:endParaRPr lang="en-US" sz="1900" dirty="0"/>
          </a:p>
        </p:txBody>
      </p:sp>
      <p:sp>
        <p:nvSpPr>
          <p:cNvPr id="13" name="Shape 9"/>
          <p:cNvSpPr/>
          <p:nvPr/>
        </p:nvSpPr>
        <p:spPr>
          <a:xfrm>
            <a:off x="9632156" y="5095875"/>
            <a:ext cx="545783" cy="545783"/>
          </a:xfrm>
          <a:prstGeom prst="roundRect">
            <a:avLst>
              <a:gd name="adj" fmla="val 18670"/>
            </a:avLst>
          </a:prstGeom>
          <a:solidFill>
            <a:srgbClr val="DFECE9"/>
          </a:solidFill>
          <a:ln w="7620">
            <a:solidFill>
              <a:srgbClr val="C5D2CF"/>
            </a:solidFill>
            <a:prstDash val="solid"/>
          </a:ln>
        </p:spPr>
        <p:txBody>
          <a:bodyPr/>
          <a:lstStyle/>
          <a:p>
            <a:endParaRPr lang="en-US"/>
          </a:p>
        </p:txBody>
      </p:sp>
      <p:sp>
        <p:nvSpPr>
          <p:cNvPr id="14" name="Text 10"/>
          <p:cNvSpPr/>
          <p:nvPr/>
        </p:nvSpPr>
        <p:spPr>
          <a:xfrm>
            <a:off x="9811464" y="5186720"/>
            <a:ext cx="187047" cy="363974"/>
          </a:xfrm>
          <a:prstGeom prst="rect">
            <a:avLst/>
          </a:prstGeom>
          <a:noFill/>
          <a:ln/>
        </p:spPr>
        <p:txBody>
          <a:bodyPr wrap="none" lIns="0" tIns="0" rIns="0" bIns="0" rtlCol="0" anchor="t"/>
          <a:lstStyle/>
          <a:p>
            <a:pPr marL="0" indent="0" algn="ctr">
              <a:lnSpc>
                <a:spcPts val="2850"/>
              </a:lnSpc>
              <a:buNone/>
            </a:pPr>
            <a:r>
              <a:rPr lang="en-US" sz="2850" dirty="0">
                <a:solidFill>
                  <a:srgbClr val="2C3249"/>
                </a:solidFill>
                <a:ea typeface="Kanit Light" pitchFamily="34" charset="-122"/>
                <a:cs typeface="Kanit Light" pitchFamily="34" charset="-120"/>
              </a:rPr>
              <a:t>3</a:t>
            </a:r>
            <a:endParaRPr lang="en-US" sz="2850" dirty="0"/>
          </a:p>
        </p:txBody>
      </p:sp>
      <p:sp>
        <p:nvSpPr>
          <p:cNvPr id="15" name="Text 11"/>
          <p:cNvSpPr/>
          <p:nvPr/>
        </p:nvSpPr>
        <p:spPr>
          <a:xfrm>
            <a:off x="10420469" y="5095875"/>
            <a:ext cx="3032641" cy="378976"/>
          </a:xfrm>
          <a:prstGeom prst="rect">
            <a:avLst/>
          </a:prstGeom>
          <a:noFill/>
          <a:ln/>
        </p:spPr>
        <p:txBody>
          <a:bodyPr wrap="none" lIns="0" tIns="0" rIns="0" bIns="0" rtlCol="0" anchor="t"/>
          <a:lstStyle/>
          <a:p>
            <a:pPr marL="0" indent="0">
              <a:lnSpc>
                <a:spcPts val="2950"/>
              </a:lnSpc>
              <a:buNone/>
            </a:pPr>
            <a:r>
              <a:rPr lang="en-US" sz="2350" dirty="0">
                <a:solidFill>
                  <a:srgbClr val="2C3249"/>
                </a:solidFill>
                <a:ea typeface="Kanit Light" pitchFamily="34" charset="-122"/>
                <a:cs typeface="Kanit Light" pitchFamily="34" charset="-120"/>
              </a:rPr>
              <a:t>Career Growth</a:t>
            </a:r>
            <a:endParaRPr lang="en-US" sz="2350" dirty="0"/>
          </a:p>
        </p:txBody>
      </p:sp>
      <p:sp>
        <p:nvSpPr>
          <p:cNvPr id="16" name="Text 12"/>
          <p:cNvSpPr/>
          <p:nvPr/>
        </p:nvSpPr>
        <p:spPr>
          <a:xfrm>
            <a:off x="10420469" y="5620345"/>
            <a:ext cx="3360658" cy="1552575"/>
          </a:xfrm>
          <a:prstGeom prst="rect">
            <a:avLst/>
          </a:prstGeom>
          <a:noFill/>
          <a:ln/>
        </p:spPr>
        <p:txBody>
          <a:bodyPr wrap="square" lIns="0" tIns="0" rIns="0" bIns="0" rtlCol="0" anchor="t"/>
          <a:lstStyle/>
          <a:p>
            <a:pPr marL="0" indent="0">
              <a:lnSpc>
                <a:spcPts val="3050"/>
              </a:lnSpc>
              <a:buNone/>
            </a:pPr>
            <a:r>
              <a:rPr lang="en-US" sz="1900" dirty="0">
                <a:solidFill>
                  <a:srgbClr val="2C3249"/>
                </a:solidFill>
                <a:ea typeface="Martel Sans" pitchFamily="34" charset="-122"/>
                <a:cs typeface="Martel Sans" pitchFamily="34" charset="-120"/>
              </a:rPr>
              <a:t>Strong DSA knowledge is crucial. It's often tested in technical interviews for programming jobs.</a:t>
            </a:r>
            <a:endParaRPr lang="en-US"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710" y="656511"/>
            <a:ext cx="7617381" cy="2821781"/>
          </a:xfrm>
          <a:prstGeom prst="rect">
            <a:avLst/>
          </a:prstGeom>
          <a:noFill/>
          <a:ln/>
        </p:spPr>
        <p:txBody>
          <a:bodyPr wrap="square" lIns="0" tIns="0" rIns="0" bIns="0" rtlCol="0" anchor="t"/>
          <a:lstStyle/>
          <a:p>
            <a:pPr marL="0" indent="0">
              <a:lnSpc>
                <a:spcPts val="7400"/>
              </a:lnSpc>
              <a:buNone/>
            </a:pPr>
            <a:r>
              <a:rPr lang="en-US" sz="5900" dirty="0" err="1">
                <a:solidFill>
                  <a:srgbClr val="272D45"/>
                </a:solidFill>
                <a:latin typeface="Kanit Light" pitchFamily="34" charset="0"/>
                <a:ea typeface="Kanit Light" pitchFamily="34" charset="-122"/>
                <a:cs typeface="Kanit Light" pitchFamily="34" charset="-120"/>
              </a:rPr>
              <a:t>Concusion</a:t>
            </a:r>
            <a:endParaRPr lang="en-US" sz="5900" dirty="0"/>
          </a:p>
        </p:txBody>
      </p:sp>
      <p:sp>
        <p:nvSpPr>
          <p:cNvPr id="4" name="Text 1"/>
          <p:cNvSpPr/>
          <p:nvPr/>
        </p:nvSpPr>
        <p:spPr>
          <a:xfrm>
            <a:off x="6249710" y="3805357"/>
            <a:ext cx="7617381" cy="3140750"/>
          </a:xfrm>
          <a:prstGeom prst="rect">
            <a:avLst/>
          </a:prstGeom>
          <a:noFill/>
          <a:ln/>
        </p:spPr>
        <p:txBody>
          <a:bodyPr wrap="square" lIns="0" tIns="0" rIns="0" bIns="0" rtlCol="0" anchor="t"/>
          <a:lstStyle/>
          <a:p>
            <a:pPr marL="0" indent="0">
              <a:lnSpc>
                <a:spcPts val="2700"/>
              </a:lnSpc>
              <a:buNone/>
            </a:pPr>
            <a:r>
              <a:rPr lang="en-US" sz="1600" dirty="0"/>
              <a:t>In summary, understanding different data structures and algorithms empowers us to select the best tools for specific programming challenges. By grasping the strengths and limitations of Stack, Queue, sorting methods, and shortest path algorithms, we can optimize data management and improve computational efficiency in real-world applications. We hope this presentation provides a clear foundation for applying these concepts in your own projects.</a:t>
            </a:r>
            <a:endParaRPr lang="en-US" sz="1700" dirty="0"/>
          </a:p>
        </p:txBody>
      </p:sp>
      <p:sp>
        <p:nvSpPr>
          <p:cNvPr id="5" name="Shape 2"/>
          <p:cNvSpPr/>
          <p:nvPr/>
        </p:nvSpPr>
        <p:spPr>
          <a:xfrm>
            <a:off x="6249710" y="7207687"/>
            <a:ext cx="348853" cy="348853"/>
          </a:xfrm>
          <a:prstGeom prst="roundRect">
            <a:avLst>
              <a:gd name="adj" fmla="val 26208992"/>
            </a:avLst>
          </a:prstGeom>
          <a:noFill/>
          <a:ln w="7620">
            <a:solidFill>
              <a:srgbClr val="FFFFFF"/>
            </a:solidFill>
            <a:prstDash val="solid"/>
          </a:ln>
        </p:spPr>
        <p:txBody>
          <a:bodyPr/>
          <a:lstStyle/>
          <a:p>
            <a:endParaRPr lang="en-US"/>
          </a:p>
        </p:txBody>
      </p:sp>
      <p:sp>
        <p:nvSpPr>
          <p:cNvPr id="7" name="Text 3"/>
          <p:cNvSpPr/>
          <p:nvPr/>
        </p:nvSpPr>
        <p:spPr>
          <a:xfrm>
            <a:off x="6707505" y="7191375"/>
            <a:ext cx="2121218" cy="381714"/>
          </a:xfrm>
          <a:prstGeom prst="rect">
            <a:avLst/>
          </a:prstGeom>
          <a:noFill/>
          <a:ln/>
        </p:spPr>
        <p:txBody>
          <a:bodyPr wrap="none" lIns="0" tIns="0" rIns="0" bIns="0" rtlCol="0" anchor="t"/>
          <a:lstStyle/>
          <a:p>
            <a:pPr marL="0" indent="0" algn="l">
              <a:lnSpc>
                <a:spcPts val="3000"/>
              </a:lnSpc>
              <a:buNone/>
            </a:pP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What is ADT?</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Definition</a:t>
            </a:r>
            <a:endParaRPr lang="en-US" sz="2400" dirty="0"/>
          </a:p>
        </p:txBody>
      </p:sp>
      <p:sp>
        <p:nvSpPr>
          <p:cNvPr id="4" name="Text 2"/>
          <p:cNvSpPr/>
          <p:nvPr/>
        </p:nvSpPr>
        <p:spPr>
          <a:xfrm>
            <a:off x="864037"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ADT is a theoretical concept. It defines data and operations without implementation details.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Abstraction</a:t>
            </a:r>
            <a:endParaRPr lang="en-US" sz="2400" dirty="0"/>
          </a:p>
        </p:txBody>
      </p:sp>
      <p:sp>
        <p:nvSpPr>
          <p:cNvPr id="6" name="Text 4"/>
          <p:cNvSpPr/>
          <p:nvPr/>
        </p:nvSpPr>
        <p:spPr>
          <a:xfrm>
            <a:off x="5372695"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ADTs hide complex operations. They provide a simple interface for data manipulation.</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72D45"/>
                </a:solidFill>
                <a:ea typeface="Kanit Light" pitchFamily="34" charset="-122"/>
                <a:cs typeface="Kanit Light" pitchFamily="34" charset="-120"/>
              </a:rPr>
              <a:t>Examples</a:t>
            </a:r>
            <a:endParaRPr lang="en-US" sz="2400" dirty="0"/>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Common ADTs include List, Stack, and Queue. They specify behavior without concrete implementation.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4361"/>
          </a:xfrm>
          <a:prstGeom prst="rect">
            <a:avLst/>
          </a:prstGeom>
        </p:spPr>
      </p:pic>
      <p:pic>
        <p:nvPicPr>
          <p:cNvPr id="3" name="Image 1" descr="preencoded.png"/>
          <p:cNvPicPr>
            <a:picLocks noChangeAspect="1"/>
          </p:cNvPicPr>
          <p:nvPr/>
        </p:nvPicPr>
        <p:blipFill>
          <a:blip r:embed="rId4"/>
          <a:stretch>
            <a:fillRect/>
          </a:stretch>
        </p:blipFill>
        <p:spPr>
          <a:xfrm>
            <a:off x="6366391" y="250388"/>
            <a:ext cx="1897618" cy="2003584"/>
          </a:xfrm>
          <a:prstGeom prst="rect">
            <a:avLst/>
          </a:prstGeom>
        </p:spPr>
      </p:pic>
      <p:sp>
        <p:nvSpPr>
          <p:cNvPr id="4" name="Text 0"/>
          <p:cNvSpPr/>
          <p:nvPr/>
        </p:nvSpPr>
        <p:spPr>
          <a:xfrm>
            <a:off x="701159" y="3150751"/>
            <a:ext cx="5109448" cy="626031"/>
          </a:xfrm>
          <a:prstGeom prst="rect">
            <a:avLst/>
          </a:prstGeom>
          <a:noFill/>
          <a:ln/>
        </p:spPr>
        <p:txBody>
          <a:bodyPr wrap="none" lIns="0" tIns="0" rIns="0" bIns="0" rtlCol="0" anchor="t"/>
          <a:lstStyle/>
          <a:p>
            <a:pPr marL="0" indent="0">
              <a:lnSpc>
                <a:spcPts val="4900"/>
              </a:lnSpc>
              <a:buNone/>
            </a:pPr>
            <a:r>
              <a:rPr lang="en-US" sz="3900" dirty="0">
                <a:solidFill>
                  <a:srgbClr val="272D45"/>
                </a:solidFill>
                <a:ea typeface="Kanit Light" pitchFamily="34" charset="-122"/>
                <a:cs typeface="Kanit Light" pitchFamily="34" charset="-120"/>
              </a:rPr>
              <a:t>The Role of ADT in DSA</a:t>
            </a:r>
            <a:endParaRPr lang="en-US" sz="3900" dirty="0"/>
          </a:p>
        </p:txBody>
      </p:sp>
      <p:sp>
        <p:nvSpPr>
          <p:cNvPr id="5" name="Shape 1"/>
          <p:cNvSpPr/>
          <p:nvPr/>
        </p:nvSpPr>
        <p:spPr>
          <a:xfrm>
            <a:off x="7303770" y="4077295"/>
            <a:ext cx="22860" cy="3505795"/>
          </a:xfrm>
          <a:prstGeom prst="roundRect">
            <a:avLst>
              <a:gd name="adj" fmla="val 368096"/>
            </a:avLst>
          </a:prstGeom>
          <a:solidFill>
            <a:srgbClr val="C5D2CF"/>
          </a:solidFill>
          <a:ln/>
        </p:spPr>
        <p:txBody>
          <a:bodyPr/>
          <a:lstStyle/>
          <a:p>
            <a:endParaRPr lang="en-US"/>
          </a:p>
        </p:txBody>
      </p:sp>
      <p:sp>
        <p:nvSpPr>
          <p:cNvPr id="6" name="Shape 2"/>
          <p:cNvSpPr/>
          <p:nvPr/>
        </p:nvSpPr>
        <p:spPr>
          <a:xfrm>
            <a:off x="6411516" y="4516636"/>
            <a:ext cx="701159" cy="22860"/>
          </a:xfrm>
          <a:prstGeom prst="roundRect">
            <a:avLst>
              <a:gd name="adj" fmla="val 368096"/>
            </a:avLst>
          </a:prstGeom>
          <a:solidFill>
            <a:srgbClr val="C5D2CF"/>
          </a:solidFill>
          <a:ln/>
        </p:spPr>
        <p:txBody>
          <a:bodyPr/>
          <a:lstStyle/>
          <a:p>
            <a:endParaRPr lang="en-US"/>
          </a:p>
        </p:txBody>
      </p:sp>
      <p:sp>
        <p:nvSpPr>
          <p:cNvPr id="7" name="Shape 3"/>
          <p:cNvSpPr/>
          <p:nvPr/>
        </p:nvSpPr>
        <p:spPr>
          <a:xfrm>
            <a:off x="7089815" y="4302681"/>
            <a:ext cx="450771" cy="450771"/>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8" name="Text 4"/>
          <p:cNvSpPr/>
          <p:nvPr/>
        </p:nvSpPr>
        <p:spPr>
          <a:xfrm>
            <a:off x="7269480" y="4377809"/>
            <a:ext cx="91321" cy="300514"/>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1</a:t>
            </a:r>
            <a:endParaRPr lang="en-US" sz="2350" dirty="0"/>
          </a:p>
        </p:txBody>
      </p:sp>
      <p:sp>
        <p:nvSpPr>
          <p:cNvPr id="9" name="Text 5"/>
          <p:cNvSpPr/>
          <p:nvPr/>
        </p:nvSpPr>
        <p:spPr>
          <a:xfrm>
            <a:off x="3709035" y="4277558"/>
            <a:ext cx="2504361" cy="312896"/>
          </a:xfrm>
          <a:prstGeom prst="rect">
            <a:avLst/>
          </a:prstGeom>
          <a:noFill/>
          <a:ln/>
        </p:spPr>
        <p:txBody>
          <a:bodyPr wrap="none" lIns="0" tIns="0" rIns="0" bIns="0" rtlCol="0" anchor="t"/>
          <a:lstStyle/>
          <a:p>
            <a:pPr marL="0" indent="0" algn="r">
              <a:lnSpc>
                <a:spcPts val="2450"/>
              </a:lnSpc>
              <a:buNone/>
            </a:pPr>
            <a:r>
              <a:rPr lang="en-US" sz="1950" dirty="0">
                <a:solidFill>
                  <a:srgbClr val="2C3249"/>
                </a:solidFill>
                <a:ea typeface="Kanit Light" pitchFamily="34" charset="-122"/>
                <a:cs typeface="Kanit Light" pitchFamily="34" charset="-120"/>
              </a:rPr>
              <a:t>Abstraction Layer</a:t>
            </a:r>
            <a:endParaRPr lang="en-US" sz="1950" dirty="0"/>
          </a:p>
        </p:txBody>
      </p:sp>
      <p:sp>
        <p:nvSpPr>
          <p:cNvPr id="10" name="Text 6"/>
          <p:cNvSpPr/>
          <p:nvPr/>
        </p:nvSpPr>
        <p:spPr>
          <a:xfrm>
            <a:off x="701159" y="4710589"/>
            <a:ext cx="5512237" cy="641033"/>
          </a:xfrm>
          <a:prstGeom prst="rect">
            <a:avLst/>
          </a:prstGeom>
          <a:noFill/>
          <a:ln/>
        </p:spPr>
        <p:txBody>
          <a:bodyPr wrap="square" lIns="0" tIns="0" rIns="0" bIns="0" rtlCol="0" anchor="t"/>
          <a:lstStyle/>
          <a:p>
            <a:pPr marL="0" indent="0" algn="r">
              <a:lnSpc>
                <a:spcPts val="2500"/>
              </a:lnSpc>
              <a:buNone/>
            </a:pPr>
            <a:r>
              <a:rPr lang="en-US" sz="1550" dirty="0">
                <a:solidFill>
                  <a:srgbClr val="2C3249"/>
                </a:solidFill>
                <a:ea typeface="Martel Sans" pitchFamily="34" charset="-122"/>
                <a:cs typeface="Martel Sans" pitchFamily="34" charset="-120"/>
              </a:rPr>
              <a:t>ADTs provide a high-level view. They separate the what from the how in data manipulation.</a:t>
            </a:r>
            <a:endParaRPr lang="en-US" sz="1550" dirty="0"/>
          </a:p>
        </p:txBody>
      </p:sp>
      <p:sp>
        <p:nvSpPr>
          <p:cNvPr id="11" name="Shape 7"/>
          <p:cNvSpPr/>
          <p:nvPr/>
        </p:nvSpPr>
        <p:spPr>
          <a:xfrm>
            <a:off x="7517725" y="5518190"/>
            <a:ext cx="701159" cy="22860"/>
          </a:xfrm>
          <a:prstGeom prst="roundRect">
            <a:avLst>
              <a:gd name="adj" fmla="val 368096"/>
            </a:avLst>
          </a:prstGeom>
          <a:solidFill>
            <a:srgbClr val="C5D2CF"/>
          </a:solidFill>
          <a:ln/>
        </p:spPr>
        <p:txBody>
          <a:bodyPr/>
          <a:lstStyle/>
          <a:p>
            <a:endParaRPr lang="en-US"/>
          </a:p>
        </p:txBody>
      </p:sp>
      <p:sp>
        <p:nvSpPr>
          <p:cNvPr id="12" name="Shape 8"/>
          <p:cNvSpPr/>
          <p:nvPr/>
        </p:nvSpPr>
        <p:spPr>
          <a:xfrm>
            <a:off x="7089815" y="5304234"/>
            <a:ext cx="450771" cy="450771"/>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3" name="Text 9"/>
          <p:cNvSpPr/>
          <p:nvPr/>
        </p:nvSpPr>
        <p:spPr>
          <a:xfrm>
            <a:off x="7239119" y="5379363"/>
            <a:ext cx="152043" cy="300514"/>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2</a:t>
            </a:r>
            <a:endParaRPr lang="en-US" sz="2350" dirty="0"/>
          </a:p>
        </p:txBody>
      </p:sp>
      <p:sp>
        <p:nvSpPr>
          <p:cNvPr id="14" name="Text 10"/>
          <p:cNvSpPr/>
          <p:nvPr/>
        </p:nvSpPr>
        <p:spPr>
          <a:xfrm>
            <a:off x="8417004" y="5279112"/>
            <a:ext cx="2504361" cy="312896"/>
          </a:xfrm>
          <a:prstGeom prst="rect">
            <a:avLst/>
          </a:prstGeom>
          <a:noFill/>
          <a:ln/>
        </p:spPr>
        <p:txBody>
          <a:bodyPr wrap="none" lIns="0" tIns="0" rIns="0" bIns="0" rtlCol="0" anchor="t"/>
          <a:lstStyle/>
          <a:p>
            <a:pPr marL="0" indent="0" algn="l">
              <a:lnSpc>
                <a:spcPts val="2450"/>
              </a:lnSpc>
              <a:buNone/>
            </a:pPr>
            <a:r>
              <a:rPr lang="en-US" sz="1950" dirty="0">
                <a:solidFill>
                  <a:srgbClr val="2C3249"/>
                </a:solidFill>
                <a:ea typeface="Kanit Light" pitchFamily="34" charset="-122"/>
                <a:cs typeface="Kanit Light" pitchFamily="34" charset="-120"/>
              </a:rPr>
              <a:t>Design Flexibility</a:t>
            </a:r>
            <a:endParaRPr lang="en-US" sz="1950" dirty="0"/>
          </a:p>
        </p:txBody>
      </p:sp>
      <p:sp>
        <p:nvSpPr>
          <p:cNvPr id="15" name="Text 11"/>
          <p:cNvSpPr/>
          <p:nvPr/>
        </p:nvSpPr>
        <p:spPr>
          <a:xfrm>
            <a:off x="8417004" y="5712143"/>
            <a:ext cx="5512237" cy="641033"/>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ea typeface="Martel Sans" pitchFamily="34" charset="-122"/>
                <a:cs typeface="Martel Sans" pitchFamily="34" charset="-120"/>
              </a:rPr>
              <a:t>ADTs allow multiple implementations. Developers can choose the most efficient structure for their needs.</a:t>
            </a:r>
            <a:endParaRPr lang="en-US" sz="1550" dirty="0"/>
          </a:p>
        </p:txBody>
      </p:sp>
      <p:sp>
        <p:nvSpPr>
          <p:cNvPr id="16" name="Shape 12"/>
          <p:cNvSpPr/>
          <p:nvPr/>
        </p:nvSpPr>
        <p:spPr>
          <a:xfrm>
            <a:off x="6411516" y="6419612"/>
            <a:ext cx="701159" cy="22860"/>
          </a:xfrm>
          <a:prstGeom prst="roundRect">
            <a:avLst>
              <a:gd name="adj" fmla="val 368096"/>
            </a:avLst>
          </a:prstGeom>
          <a:solidFill>
            <a:srgbClr val="C5D2CF"/>
          </a:solidFill>
          <a:ln/>
        </p:spPr>
        <p:txBody>
          <a:bodyPr/>
          <a:lstStyle/>
          <a:p>
            <a:endParaRPr lang="en-US"/>
          </a:p>
        </p:txBody>
      </p:sp>
      <p:sp>
        <p:nvSpPr>
          <p:cNvPr id="17" name="Shape 13"/>
          <p:cNvSpPr/>
          <p:nvPr/>
        </p:nvSpPr>
        <p:spPr>
          <a:xfrm>
            <a:off x="7089815" y="6205657"/>
            <a:ext cx="450771" cy="450771"/>
          </a:xfrm>
          <a:prstGeom prst="roundRect">
            <a:avLst>
              <a:gd name="adj" fmla="val 18667"/>
            </a:avLst>
          </a:prstGeom>
          <a:solidFill>
            <a:srgbClr val="DFECE9"/>
          </a:solidFill>
          <a:ln w="7620">
            <a:solidFill>
              <a:srgbClr val="C5D2CF"/>
            </a:solidFill>
            <a:prstDash val="solid"/>
          </a:ln>
        </p:spPr>
        <p:txBody>
          <a:bodyPr/>
          <a:lstStyle/>
          <a:p>
            <a:endParaRPr lang="en-US"/>
          </a:p>
        </p:txBody>
      </p:sp>
      <p:sp>
        <p:nvSpPr>
          <p:cNvPr id="18" name="Text 14"/>
          <p:cNvSpPr/>
          <p:nvPr/>
        </p:nvSpPr>
        <p:spPr>
          <a:xfrm>
            <a:off x="7237928" y="6280785"/>
            <a:ext cx="154424" cy="300514"/>
          </a:xfrm>
          <a:prstGeom prst="rect">
            <a:avLst/>
          </a:prstGeom>
          <a:noFill/>
          <a:ln/>
        </p:spPr>
        <p:txBody>
          <a:bodyPr wrap="none" lIns="0" tIns="0" rIns="0" bIns="0" rtlCol="0" anchor="t"/>
          <a:lstStyle/>
          <a:p>
            <a:pPr marL="0" indent="0" algn="ctr">
              <a:lnSpc>
                <a:spcPts val="2350"/>
              </a:lnSpc>
              <a:buNone/>
            </a:pPr>
            <a:r>
              <a:rPr lang="en-US" sz="2350" dirty="0">
                <a:solidFill>
                  <a:srgbClr val="2C3249"/>
                </a:solidFill>
                <a:ea typeface="Kanit Light" pitchFamily="34" charset="-122"/>
                <a:cs typeface="Kanit Light" pitchFamily="34" charset="-120"/>
              </a:rPr>
              <a:t>3</a:t>
            </a:r>
            <a:endParaRPr lang="en-US" sz="2350" dirty="0"/>
          </a:p>
        </p:txBody>
      </p:sp>
      <p:sp>
        <p:nvSpPr>
          <p:cNvPr id="19" name="Text 15"/>
          <p:cNvSpPr/>
          <p:nvPr/>
        </p:nvSpPr>
        <p:spPr>
          <a:xfrm>
            <a:off x="3709035" y="6180534"/>
            <a:ext cx="2504361" cy="312896"/>
          </a:xfrm>
          <a:prstGeom prst="rect">
            <a:avLst/>
          </a:prstGeom>
          <a:noFill/>
          <a:ln/>
        </p:spPr>
        <p:txBody>
          <a:bodyPr wrap="none" lIns="0" tIns="0" rIns="0" bIns="0" rtlCol="0" anchor="t"/>
          <a:lstStyle/>
          <a:p>
            <a:pPr marL="0" indent="0" algn="r">
              <a:lnSpc>
                <a:spcPts val="2450"/>
              </a:lnSpc>
              <a:buNone/>
            </a:pPr>
            <a:r>
              <a:rPr lang="en-US" sz="1950" dirty="0">
                <a:solidFill>
                  <a:srgbClr val="2C3249"/>
                </a:solidFill>
                <a:ea typeface="Kanit Light" pitchFamily="34" charset="-122"/>
                <a:cs typeface="Kanit Light" pitchFamily="34" charset="-120"/>
              </a:rPr>
              <a:t>Code Reusability</a:t>
            </a:r>
            <a:endParaRPr lang="en-US" sz="1950" dirty="0"/>
          </a:p>
        </p:txBody>
      </p:sp>
      <p:sp>
        <p:nvSpPr>
          <p:cNvPr id="20" name="Text 16"/>
          <p:cNvSpPr/>
          <p:nvPr/>
        </p:nvSpPr>
        <p:spPr>
          <a:xfrm>
            <a:off x="701159" y="6613565"/>
            <a:ext cx="5512237" cy="641033"/>
          </a:xfrm>
          <a:prstGeom prst="rect">
            <a:avLst/>
          </a:prstGeom>
          <a:noFill/>
          <a:ln/>
        </p:spPr>
        <p:txBody>
          <a:bodyPr wrap="square" lIns="0" tIns="0" rIns="0" bIns="0" rtlCol="0" anchor="t"/>
          <a:lstStyle/>
          <a:p>
            <a:pPr marL="0" indent="0" algn="r">
              <a:lnSpc>
                <a:spcPts val="2500"/>
              </a:lnSpc>
              <a:buNone/>
            </a:pPr>
            <a:r>
              <a:rPr lang="en-US" sz="1550" dirty="0">
                <a:solidFill>
                  <a:srgbClr val="2C3249"/>
                </a:solidFill>
                <a:ea typeface="Martel Sans" pitchFamily="34" charset="-122"/>
                <a:cs typeface="Martel Sans" pitchFamily="34" charset="-120"/>
              </a:rPr>
              <a:t>ADTs promote modular design. They enable the creation of reusable and maintainable code.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539026" y="308610"/>
            <a:ext cx="3552230" cy="2468880"/>
          </a:xfrm>
          <a:prstGeom prst="rect">
            <a:avLst/>
          </a:prstGeom>
        </p:spPr>
      </p:pic>
      <p:sp>
        <p:nvSpPr>
          <p:cNvPr id="4" name="Text 0"/>
          <p:cNvSpPr/>
          <p:nvPr/>
        </p:nvSpPr>
        <p:spPr>
          <a:xfrm>
            <a:off x="864037" y="376785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72D45"/>
                </a:solidFill>
                <a:ea typeface="Kanit Light" pitchFamily="34" charset="-122"/>
                <a:cs typeface="Kanit Light" pitchFamily="34" charset="-120"/>
              </a:rPr>
              <a:t>What is a Stack ADT?</a:t>
            </a:r>
            <a:endParaRPr lang="en-US" sz="4850" dirty="0"/>
          </a:p>
        </p:txBody>
      </p:sp>
      <p:sp>
        <p:nvSpPr>
          <p:cNvPr id="5" name="Shape 1"/>
          <p:cNvSpPr/>
          <p:nvPr/>
        </p:nvSpPr>
        <p:spPr>
          <a:xfrm>
            <a:off x="864037" y="4909661"/>
            <a:ext cx="4136231" cy="2638187"/>
          </a:xfrm>
          <a:prstGeom prst="roundRect">
            <a:avLst>
              <a:gd name="adj" fmla="val 3930"/>
            </a:avLst>
          </a:prstGeom>
          <a:solidFill>
            <a:srgbClr val="DFECE9"/>
          </a:solidFill>
          <a:ln w="15240">
            <a:solidFill>
              <a:srgbClr val="C5D2CF"/>
            </a:solidFill>
            <a:prstDash val="solid"/>
          </a:ln>
        </p:spPr>
        <p:txBody>
          <a:bodyPr/>
          <a:lstStyle/>
          <a:p>
            <a:endParaRPr lang="en-US"/>
          </a:p>
        </p:txBody>
      </p:sp>
      <p:sp>
        <p:nvSpPr>
          <p:cNvPr id="6" name="Text 2"/>
          <p:cNvSpPr/>
          <p:nvPr/>
        </p:nvSpPr>
        <p:spPr>
          <a:xfrm>
            <a:off x="1126093" y="517171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LIFO Principle</a:t>
            </a:r>
            <a:endParaRPr lang="en-US" sz="2400" dirty="0"/>
          </a:p>
        </p:txBody>
      </p:sp>
      <p:sp>
        <p:nvSpPr>
          <p:cNvPr id="7" name="Text 3"/>
          <p:cNvSpPr/>
          <p:nvPr/>
        </p:nvSpPr>
        <p:spPr>
          <a:xfrm>
            <a:off x="1126093" y="5705594"/>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Stack follows Last-In-First-Out order. The last element added is the first to be removed.</a:t>
            </a:r>
            <a:endParaRPr lang="en-US" sz="1900" dirty="0"/>
          </a:p>
        </p:txBody>
      </p:sp>
      <p:sp>
        <p:nvSpPr>
          <p:cNvPr id="8" name="Shape 4"/>
          <p:cNvSpPr/>
          <p:nvPr/>
        </p:nvSpPr>
        <p:spPr>
          <a:xfrm>
            <a:off x="5247084" y="4909661"/>
            <a:ext cx="4136231" cy="2638187"/>
          </a:xfrm>
          <a:prstGeom prst="roundRect">
            <a:avLst>
              <a:gd name="adj" fmla="val 3930"/>
            </a:avLst>
          </a:prstGeom>
          <a:solidFill>
            <a:srgbClr val="DFECE9"/>
          </a:solidFill>
          <a:ln w="15240">
            <a:solidFill>
              <a:srgbClr val="C5D2CF"/>
            </a:solidFill>
            <a:prstDash val="solid"/>
          </a:ln>
        </p:spPr>
        <p:txBody>
          <a:bodyPr/>
          <a:lstStyle/>
          <a:p>
            <a:endParaRPr lang="en-US"/>
          </a:p>
        </p:txBody>
      </p:sp>
      <p:sp>
        <p:nvSpPr>
          <p:cNvPr id="9" name="Text 5"/>
          <p:cNvSpPr/>
          <p:nvPr/>
        </p:nvSpPr>
        <p:spPr>
          <a:xfrm>
            <a:off x="5509141" y="517171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Conceptual Model</a:t>
            </a:r>
            <a:endParaRPr lang="en-US" sz="2400" dirty="0"/>
          </a:p>
        </p:txBody>
      </p:sp>
      <p:sp>
        <p:nvSpPr>
          <p:cNvPr id="10" name="Text 6"/>
          <p:cNvSpPr/>
          <p:nvPr/>
        </p:nvSpPr>
        <p:spPr>
          <a:xfrm>
            <a:off x="5509141" y="5705594"/>
            <a:ext cx="3612118" cy="118514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Think of a stack of plates. You can only add or remove from the top.</a:t>
            </a:r>
            <a:endParaRPr lang="en-US" sz="1900" dirty="0"/>
          </a:p>
        </p:txBody>
      </p:sp>
      <p:sp>
        <p:nvSpPr>
          <p:cNvPr id="11" name="Shape 7"/>
          <p:cNvSpPr/>
          <p:nvPr/>
        </p:nvSpPr>
        <p:spPr>
          <a:xfrm>
            <a:off x="9630132" y="4909661"/>
            <a:ext cx="4136231" cy="2638187"/>
          </a:xfrm>
          <a:prstGeom prst="roundRect">
            <a:avLst>
              <a:gd name="adj" fmla="val 3930"/>
            </a:avLst>
          </a:prstGeom>
          <a:solidFill>
            <a:srgbClr val="DFECE9"/>
          </a:solidFill>
          <a:ln w="15240">
            <a:solidFill>
              <a:srgbClr val="C5D2CF"/>
            </a:solidFill>
            <a:prstDash val="solid"/>
          </a:ln>
        </p:spPr>
        <p:txBody>
          <a:bodyPr/>
          <a:lstStyle/>
          <a:p>
            <a:endParaRPr lang="en-US"/>
          </a:p>
        </p:txBody>
      </p:sp>
      <p:sp>
        <p:nvSpPr>
          <p:cNvPr id="12" name="Text 8"/>
          <p:cNvSpPr/>
          <p:nvPr/>
        </p:nvSpPr>
        <p:spPr>
          <a:xfrm>
            <a:off x="9892189" y="517171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2C3249"/>
                </a:solidFill>
                <a:ea typeface="Kanit Light" pitchFamily="34" charset="-122"/>
                <a:cs typeface="Kanit Light" pitchFamily="34" charset="-120"/>
              </a:rPr>
              <a:t>Abstract Operations</a:t>
            </a:r>
            <a:endParaRPr lang="en-US" sz="2400" dirty="0"/>
          </a:p>
        </p:txBody>
      </p:sp>
      <p:sp>
        <p:nvSpPr>
          <p:cNvPr id="13" name="Text 9"/>
          <p:cNvSpPr/>
          <p:nvPr/>
        </p:nvSpPr>
        <p:spPr>
          <a:xfrm>
            <a:off x="9892189" y="5705594"/>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2C3249"/>
                </a:solidFill>
                <a:ea typeface="Martel Sans" pitchFamily="34" charset="-122"/>
                <a:cs typeface="Martel Sans" pitchFamily="34" charset="-120"/>
              </a:rPr>
              <a:t>Stack ADT defines push, pop, and peek. These operations manage data without specifying implementation.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5347" y="2631400"/>
            <a:ext cx="4883587" cy="2966799"/>
          </a:xfrm>
          <a:prstGeom prst="rect">
            <a:avLst/>
          </a:prstGeom>
        </p:spPr>
      </p:pic>
      <p:sp>
        <p:nvSpPr>
          <p:cNvPr id="4" name="Text 0"/>
          <p:cNvSpPr/>
          <p:nvPr/>
        </p:nvSpPr>
        <p:spPr>
          <a:xfrm>
            <a:off x="843677" y="664488"/>
            <a:ext cx="6768822" cy="753308"/>
          </a:xfrm>
          <a:prstGeom prst="rect">
            <a:avLst/>
          </a:prstGeom>
          <a:noFill/>
          <a:ln/>
        </p:spPr>
        <p:txBody>
          <a:bodyPr wrap="none" lIns="0" tIns="0" rIns="0" bIns="0" rtlCol="0" anchor="t"/>
          <a:lstStyle/>
          <a:p>
            <a:pPr marL="0" indent="0">
              <a:lnSpc>
                <a:spcPts val="5900"/>
              </a:lnSpc>
              <a:buNone/>
            </a:pPr>
            <a:r>
              <a:rPr lang="en-US" sz="4700" dirty="0">
                <a:solidFill>
                  <a:srgbClr val="272D45"/>
                </a:solidFill>
                <a:ea typeface="Kanit Light" pitchFamily="34" charset="-122"/>
                <a:cs typeface="Kanit Light" pitchFamily="34" charset="-120"/>
              </a:rPr>
              <a:t>Main Functions of a Stack</a:t>
            </a:r>
            <a:endParaRPr lang="en-US" sz="4700" dirty="0"/>
          </a:p>
        </p:txBody>
      </p:sp>
      <p:pic>
        <p:nvPicPr>
          <p:cNvPr id="5" name="Image 2" descr="preencoded.png"/>
          <p:cNvPicPr>
            <a:picLocks noChangeAspect="1"/>
          </p:cNvPicPr>
          <p:nvPr/>
        </p:nvPicPr>
        <p:blipFill>
          <a:blip r:embed="rId5"/>
          <a:stretch>
            <a:fillRect/>
          </a:stretch>
        </p:blipFill>
        <p:spPr>
          <a:xfrm>
            <a:off x="843677" y="1779389"/>
            <a:ext cx="1205389" cy="1928574"/>
          </a:xfrm>
          <a:prstGeom prst="rect">
            <a:avLst/>
          </a:prstGeom>
        </p:spPr>
      </p:pic>
      <p:sp>
        <p:nvSpPr>
          <p:cNvPr id="6" name="Text 1"/>
          <p:cNvSpPr/>
          <p:nvPr/>
        </p:nvSpPr>
        <p:spPr>
          <a:xfrm>
            <a:off x="2410658" y="2020372"/>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2C3249"/>
                </a:solidFill>
                <a:ea typeface="Kanit Light" pitchFamily="34" charset="-122"/>
                <a:cs typeface="Kanit Light" pitchFamily="34" charset="-120"/>
              </a:rPr>
              <a:t>Push</a:t>
            </a:r>
            <a:endParaRPr lang="en-US" sz="2350" dirty="0"/>
          </a:p>
        </p:txBody>
      </p:sp>
      <p:sp>
        <p:nvSpPr>
          <p:cNvPr id="7" name="Text 2"/>
          <p:cNvSpPr/>
          <p:nvPr/>
        </p:nvSpPr>
        <p:spPr>
          <a:xfrm>
            <a:off x="2410658" y="2541508"/>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2C3249"/>
                </a:solidFill>
                <a:ea typeface="Martel Sans" pitchFamily="34" charset="-122"/>
                <a:cs typeface="Martel Sans" pitchFamily="34" charset="-120"/>
              </a:rPr>
              <a:t>Adds an element to the top. It increases the stack size by one.</a:t>
            </a:r>
            <a:endParaRPr lang="en-US" sz="1850" dirty="0"/>
          </a:p>
        </p:txBody>
      </p:sp>
      <p:pic>
        <p:nvPicPr>
          <p:cNvPr id="8" name="Image 3" descr="preencoded.png"/>
          <p:cNvPicPr>
            <a:picLocks noChangeAspect="1"/>
          </p:cNvPicPr>
          <p:nvPr/>
        </p:nvPicPr>
        <p:blipFill>
          <a:blip r:embed="rId6"/>
          <a:stretch>
            <a:fillRect/>
          </a:stretch>
        </p:blipFill>
        <p:spPr>
          <a:xfrm>
            <a:off x="843677" y="3707963"/>
            <a:ext cx="1205389" cy="1928574"/>
          </a:xfrm>
          <a:prstGeom prst="rect">
            <a:avLst/>
          </a:prstGeom>
        </p:spPr>
      </p:pic>
      <p:sp>
        <p:nvSpPr>
          <p:cNvPr id="9" name="Text 3"/>
          <p:cNvSpPr/>
          <p:nvPr/>
        </p:nvSpPr>
        <p:spPr>
          <a:xfrm>
            <a:off x="2410658" y="3948946"/>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2C3249"/>
                </a:solidFill>
                <a:ea typeface="Kanit Light" pitchFamily="34" charset="-122"/>
                <a:cs typeface="Kanit Light" pitchFamily="34" charset="-120"/>
              </a:rPr>
              <a:t>Pop</a:t>
            </a:r>
            <a:endParaRPr lang="en-US" sz="2350" dirty="0"/>
          </a:p>
        </p:txBody>
      </p:sp>
      <p:sp>
        <p:nvSpPr>
          <p:cNvPr id="10" name="Text 4"/>
          <p:cNvSpPr/>
          <p:nvPr/>
        </p:nvSpPr>
        <p:spPr>
          <a:xfrm>
            <a:off x="2410658" y="4470082"/>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2C3249"/>
                </a:solidFill>
                <a:ea typeface="Martel Sans" pitchFamily="34" charset="-122"/>
                <a:cs typeface="Martel Sans" pitchFamily="34" charset="-120"/>
              </a:rPr>
              <a:t>Removes the top element. It decreases the stack size by one.</a:t>
            </a:r>
            <a:endParaRPr lang="en-US" sz="1850" dirty="0"/>
          </a:p>
        </p:txBody>
      </p:sp>
      <p:pic>
        <p:nvPicPr>
          <p:cNvPr id="11" name="Image 4" descr="preencoded.png"/>
          <p:cNvPicPr>
            <a:picLocks noChangeAspect="1"/>
          </p:cNvPicPr>
          <p:nvPr/>
        </p:nvPicPr>
        <p:blipFill>
          <a:blip r:embed="rId7"/>
          <a:stretch>
            <a:fillRect/>
          </a:stretch>
        </p:blipFill>
        <p:spPr>
          <a:xfrm>
            <a:off x="843677" y="5636538"/>
            <a:ext cx="1205389" cy="1928574"/>
          </a:xfrm>
          <a:prstGeom prst="rect">
            <a:avLst/>
          </a:prstGeom>
        </p:spPr>
      </p:pic>
      <p:sp>
        <p:nvSpPr>
          <p:cNvPr id="12" name="Text 5"/>
          <p:cNvSpPr/>
          <p:nvPr/>
        </p:nvSpPr>
        <p:spPr>
          <a:xfrm>
            <a:off x="2410658" y="5877520"/>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2C3249"/>
                </a:solidFill>
                <a:ea typeface="Kanit Light" pitchFamily="34" charset="-122"/>
                <a:cs typeface="Kanit Light" pitchFamily="34" charset="-120"/>
              </a:rPr>
              <a:t>Peek</a:t>
            </a:r>
            <a:endParaRPr lang="en-US" sz="2350" dirty="0"/>
          </a:p>
        </p:txBody>
      </p:sp>
      <p:sp>
        <p:nvSpPr>
          <p:cNvPr id="13" name="Text 6"/>
          <p:cNvSpPr/>
          <p:nvPr/>
        </p:nvSpPr>
        <p:spPr>
          <a:xfrm>
            <a:off x="2410658" y="6398657"/>
            <a:ext cx="5889665" cy="771525"/>
          </a:xfrm>
          <a:prstGeom prst="rect">
            <a:avLst/>
          </a:prstGeom>
          <a:noFill/>
          <a:ln/>
        </p:spPr>
        <p:txBody>
          <a:bodyPr wrap="square" lIns="0" tIns="0" rIns="0" bIns="0" rtlCol="0" anchor="t"/>
          <a:lstStyle/>
          <a:p>
            <a:pPr marL="0" indent="0" algn="l">
              <a:lnSpc>
                <a:spcPts val="3000"/>
              </a:lnSpc>
              <a:buNone/>
            </a:pPr>
            <a:r>
              <a:rPr lang="en-US" sz="1850" dirty="0">
                <a:solidFill>
                  <a:srgbClr val="2C3249"/>
                </a:solidFill>
                <a:ea typeface="Martel Sans" pitchFamily="34" charset="-122"/>
                <a:cs typeface="Martel Sans" pitchFamily="34" charset="-120"/>
              </a:rPr>
              <a:t>Views the top element. It doesn't modify the stack structure.</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4433" y="2381012"/>
            <a:ext cx="5037415" cy="3467457"/>
          </a:xfrm>
          <a:prstGeom prst="rect">
            <a:avLst/>
          </a:prstGeom>
        </p:spPr>
      </p:pic>
      <p:sp>
        <p:nvSpPr>
          <p:cNvPr id="4" name="Text 0"/>
          <p:cNvSpPr/>
          <p:nvPr/>
        </p:nvSpPr>
        <p:spPr>
          <a:xfrm>
            <a:off x="6114812" y="774621"/>
            <a:ext cx="7802880" cy="561023"/>
          </a:xfrm>
          <a:prstGeom prst="rect">
            <a:avLst/>
          </a:prstGeom>
          <a:noFill/>
          <a:ln/>
        </p:spPr>
        <p:txBody>
          <a:bodyPr wrap="none" lIns="0" tIns="0" rIns="0" bIns="0" rtlCol="0" anchor="t"/>
          <a:lstStyle/>
          <a:p>
            <a:pPr marL="0" indent="0">
              <a:lnSpc>
                <a:spcPts val="4400"/>
              </a:lnSpc>
              <a:buNone/>
            </a:pPr>
            <a:r>
              <a:rPr lang="en-US" sz="3500" dirty="0">
                <a:solidFill>
                  <a:srgbClr val="272D45"/>
                </a:solidFill>
                <a:ea typeface="Kanit Light" pitchFamily="34" charset="-122"/>
                <a:cs typeface="Kanit Light" pitchFamily="34" charset="-120"/>
              </a:rPr>
              <a:t>Benefits of Using Stack in Programming</a:t>
            </a:r>
            <a:endParaRPr lang="en-US" sz="3500" dirty="0"/>
          </a:p>
        </p:txBody>
      </p:sp>
      <p:pic>
        <p:nvPicPr>
          <p:cNvPr id="5" name="Image 2" descr="preencoded.png"/>
          <p:cNvPicPr>
            <a:picLocks noChangeAspect="1"/>
          </p:cNvPicPr>
          <p:nvPr/>
        </p:nvPicPr>
        <p:blipFill>
          <a:blip r:embed="rId5"/>
          <a:stretch>
            <a:fillRect/>
          </a:stretch>
        </p:blipFill>
        <p:spPr>
          <a:xfrm>
            <a:off x="6114812" y="1604963"/>
            <a:ext cx="448866" cy="448866"/>
          </a:xfrm>
          <a:prstGeom prst="rect">
            <a:avLst/>
          </a:prstGeom>
        </p:spPr>
      </p:pic>
      <p:sp>
        <p:nvSpPr>
          <p:cNvPr id="6" name="Text 1"/>
          <p:cNvSpPr/>
          <p:nvPr/>
        </p:nvSpPr>
        <p:spPr>
          <a:xfrm>
            <a:off x="6114812" y="2233374"/>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ea typeface="Kanit Light" pitchFamily="34" charset="-122"/>
                <a:cs typeface="Kanit Light" pitchFamily="34" charset="-120"/>
              </a:rPr>
              <a:t>Memory Efficiency</a:t>
            </a:r>
            <a:endParaRPr lang="en-US" sz="1750" dirty="0"/>
          </a:p>
        </p:txBody>
      </p:sp>
      <p:sp>
        <p:nvSpPr>
          <p:cNvPr id="7" name="Text 2"/>
          <p:cNvSpPr/>
          <p:nvPr/>
        </p:nvSpPr>
        <p:spPr>
          <a:xfrm>
            <a:off x="6114812" y="2621518"/>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ea typeface="Martel Sans" pitchFamily="34" charset="-122"/>
                <a:cs typeface="Martel Sans" pitchFamily="34" charset="-120"/>
              </a:rPr>
              <a:t>Stack allocates and deallocates memory automatically. It optimizes memory usage in programs.</a:t>
            </a:r>
            <a:endParaRPr lang="en-US" sz="1400" dirty="0"/>
          </a:p>
        </p:txBody>
      </p:sp>
      <p:pic>
        <p:nvPicPr>
          <p:cNvPr id="8" name="Image 3" descr="preencoded.png"/>
          <p:cNvPicPr>
            <a:picLocks noChangeAspect="1"/>
          </p:cNvPicPr>
          <p:nvPr/>
        </p:nvPicPr>
        <p:blipFill>
          <a:blip r:embed="rId6"/>
          <a:stretch>
            <a:fillRect/>
          </a:stretch>
        </p:blipFill>
        <p:spPr>
          <a:xfrm>
            <a:off x="6114812" y="3734514"/>
            <a:ext cx="448866" cy="448866"/>
          </a:xfrm>
          <a:prstGeom prst="rect">
            <a:avLst/>
          </a:prstGeom>
        </p:spPr>
      </p:pic>
      <p:sp>
        <p:nvSpPr>
          <p:cNvPr id="9" name="Text 3"/>
          <p:cNvSpPr/>
          <p:nvPr/>
        </p:nvSpPr>
        <p:spPr>
          <a:xfrm>
            <a:off x="6114812" y="4362926"/>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ea typeface="Kanit Light" pitchFamily="34" charset="-122"/>
                <a:cs typeface="Kanit Light" pitchFamily="34" charset="-120"/>
              </a:rPr>
              <a:t>Recursive Algorithms</a:t>
            </a:r>
            <a:endParaRPr lang="en-US" sz="1750" dirty="0"/>
          </a:p>
        </p:txBody>
      </p:sp>
      <p:sp>
        <p:nvSpPr>
          <p:cNvPr id="10" name="Text 4"/>
          <p:cNvSpPr/>
          <p:nvPr/>
        </p:nvSpPr>
        <p:spPr>
          <a:xfrm>
            <a:off x="6114812" y="4751070"/>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ea typeface="Martel Sans" pitchFamily="34" charset="-122"/>
                <a:cs typeface="Martel Sans" pitchFamily="34" charset="-120"/>
              </a:rPr>
              <a:t>Stacks manage function calls in recursion. They keep track of return addresses and local variables.</a:t>
            </a:r>
            <a:endParaRPr lang="en-US" sz="1400" dirty="0"/>
          </a:p>
        </p:txBody>
      </p:sp>
      <p:pic>
        <p:nvPicPr>
          <p:cNvPr id="11" name="Image 4" descr="preencoded.png"/>
          <p:cNvPicPr>
            <a:picLocks noChangeAspect="1"/>
          </p:cNvPicPr>
          <p:nvPr/>
        </p:nvPicPr>
        <p:blipFill>
          <a:blip r:embed="rId7"/>
          <a:stretch>
            <a:fillRect/>
          </a:stretch>
        </p:blipFill>
        <p:spPr>
          <a:xfrm>
            <a:off x="6114812" y="5864066"/>
            <a:ext cx="448866" cy="448866"/>
          </a:xfrm>
          <a:prstGeom prst="rect">
            <a:avLst/>
          </a:prstGeom>
        </p:spPr>
      </p:pic>
      <p:sp>
        <p:nvSpPr>
          <p:cNvPr id="12" name="Text 5"/>
          <p:cNvSpPr/>
          <p:nvPr/>
        </p:nvSpPr>
        <p:spPr>
          <a:xfrm>
            <a:off x="6114812" y="6492478"/>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ea typeface="Kanit Light" pitchFamily="34" charset="-122"/>
                <a:cs typeface="Kanit Light" pitchFamily="34" charset="-120"/>
              </a:rPr>
              <a:t>Undo Functionality</a:t>
            </a:r>
            <a:endParaRPr lang="en-US" sz="1750" dirty="0"/>
          </a:p>
        </p:txBody>
      </p:sp>
      <p:sp>
        <p:nvSpPr>
          <p:cNvPr id="13" name="Text 6"/>
          <p:cNvSpPr/>
          <p:nvPr/>
        </p:nvSpPr>
        <p:spPr>
          <a:xfrm>
            <a:off x="6114812" y="6880622"/>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ea typeface="Martel Sans" pitchFamily="34" charset="-122"/>
                <a:cs typeface="Martel Sans" pitchFamily="34" charset="-120"/>
              </a:rPr>
              <a:t>Stacks can store previous states. This enables easy implementation of undo features in applications.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TotalTime>
  <Words>2450</Words>
  <Application>Microsoft Office PowerPoint</Application>
  <PresentationFormat>Custom</PresentationFormat>
  <Paragraphs>361</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Kanit Light</vt:lpstr>
      <vt:lpstr>Martel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Tuan Nguyen</cp:lastModifiedBy>
  <cp:revision>2</cp:revision>
  <dcterms:created xsi:type="dcterms:W3CDTF">2024-10-29T01:14:10Z</dcterms:created>
  <dcterms:modified xsi:type="dcterms:W3CDTF">2024-10-29T02:52:46Z</dcterms:modified>
</cp:coreProperties>
</file>